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63" d="100"/>
          <a:sy n="63" d="100"/>
        </p:scale>
        <p:origin x="2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E0E1BD-97AC-4598-ACD7-217136DF3F5F}" type="datetimeFigureOut">
              <a:rPr lang="en-US" smtClean="0"/>
              <a:t>3/23/2018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90952A-005E-48B1-A21C-B17187219C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3872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131D1A3-0BEA-4939-89F2-A412786735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F1FEF06E-2690-448C-A769-F52A1B311C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8368593-2196-4F42-9208-89D9DE7E0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D585C-C210-4046-B032-1EDFD8EBF617}" type="datetimeFigureOut">
              <a:rPr lang="en-ZA" smtClean="0"/>
              <a:t>2018/03/23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6A32606-1E6A-452B-9781-14D5DEC77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FB3AF4B-17AD-445E-AAE2-FA99B5E13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C4F20-FE1A-4DD0-920B-A433F5A07E3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88770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25E2F50-2F7B-47A0-94BF-77DBD00579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CCE9A9A1-52B1-45EC-A0FD-3F85E2F36E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11B64DA-2784-4839-9E10-917D2038C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D585C-C210-4046-B032-1EDFD8EBF617}" type="datetimeFigureOut">
              <a:rPr lang="en-ZA" smtClean="0"/>
              <a:t>2018/03/23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FAC1178-7801-427D-B5D4-1423973B7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83E9DD1-8D0C-42B8-BDFA-D4D57F8F4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C4F20-FE1A-4DD0-920B-A433F5A07E3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09190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CD2908DD-45D1-45F6-B658-E013519FD60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39DC0F9A-0D62-43AD-B2D9-949D43611B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DE7E1C5-65A5-4DE7-BC3F-95E32E4349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D585C-C210-4046-B032-1EDFD8EBF617}" type="datetimeFigureOut">
              <a:rPr lang="en-ZA" smtClean="0"/>
              <a:t>2018/03/23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5EF7269-0B50-4D31-BAE4-254E7B47E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1CB7D31-DC58-4205-8AD7-DA6C7E125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C4F20-FE1A-4DD0-920B-A433F5A07E3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11504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207242C-4B57-4293-AE7E-D855A2923B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A535B12-2B59-4AC7-B83C-E4DE4F9F82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BB045DB-1751-43E5-917F-61E82EFD9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D585C-C210-4046-B032-1EDFD8EBF617}" type="datetimeFigureOut">
              <a:rPr lang="en-ZA" smtClean="0"/>
              <a:t>2018/03/23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26CA17C3-0B57-49F4-BEC8-AA257D600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E6D1501-D46C-4CAB-A98A-C35A0BA51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C4F20-FE1A-4DD0-920B-A433F5A07E3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5227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52134A2-795C-47E1-A54B-8114163F32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99D12F8-E21B-464F-BAF0-F9108F9A6F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C52DF3A-24AF-4D2C-85B0-85142745D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D585C-C210-4046-B032-1EDFD8EBF617}" type="datetimeFigureOut">
              <a:rPr lang="en-ZA" smtClean="0"/>
              <a:t>2018/03/23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A0AB1C-8833-4499-AAFD-E945E22D5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A42F65D-BF6E-42D9-A4FE-21E631CAE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C4F20-FE1A-4DD0-920B-A433F5A07E3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57355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E8AB3EA-9807-494E-86CD-2DA90BB414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4B3FF1F-4D46-42A7-816D-BDE9F5294F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4C982C0F-32AB-410D-8E21-1E56268304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27A997E5-DBAB-4493-9BF8-C1030C3BD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D585C-C210-4046-B032-1EDFD8EBF617}" type="datetimeFigureOut">
              <a:rPr lang="en-ZA" smtClean="0"/>
              <a:t>2018/03/23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F564521-FB3B-48E6-9C90-418FA10DB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2728DF2-BA5B-4739-9A70-CAEA7C60E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C4F20-FE1A-4DD0-920B-A433F5A07E3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58024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3E4BDE2-B477-4235-AEE6-AF9DAA8CF3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F6F16CB-5AD1-41C4-A972-8E27156D70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63E8546F-F5F0-46C8-8C6A-8680AB1A99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C83E0B14-ACDD-4B79-8B3E-B146E60023E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976AA1E9-AE84-460E-BF8B-860F375E60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BF567CEC-4FAF-471B-A77C-02A277CB37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D585C-C210-4046-B032-1EDFD8EBF617}" type="datetimeFigureOut">
              <a:rPr lang="en-ZA" smtClean="0"/>
              <a:t>2018/03/23</a:t>
            </a:fld>
            <a:endParaRPr lang="en-Z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E5C7C4A4-1C1B-4029-B194-6DF2648278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BBFB92F9-E818-403F-8128-F6EE7C86B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C4F20-FE1A-4DD0-920B-A433F5A07E3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58571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51FD0EF-15BF-4772-B5DA-5058A2980D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0794DA64-6E96-4E61-95A3-859E4A090F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D585C-C210-4046-B032-1EDFD8EBF617}" type="datetimeFigureOut">
              <a:rPr lang="en-ZA" smtClean="0"/>
              <a:t>2018/03/23</a:t>
            </a:fld>
            <a:endParaRPr lang="en-Z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DBBD2448-5DE8-4E0D-9B24-04027D118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776A4EE7-6E01-4997-8C40-154C04280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C4F20-FE1A-4DD0-920B-A433F5A07E3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77195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7D1396B2-2FF4-4FCD-8996-85773EE4C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D585C-C210-4046-B032-1EDFD8EBF617}" type="datetimeFigureOut">
              <a:rPr lang="en-ZA" smtClean="0"/>
              <a:t>2018/03/23</a:t>
            </a:fld>
            <a:endParaRPr lang="en-Z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A6890FF9-0C3C-4AF0-BF51-97F14185A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EAD8990-FE50-45C3-A46C-8087EDCDC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C4F20-FE1A-4DD0-920B-A433F5A07E3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1280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C2E1653-77E0-4997-92E6-C1252A70F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F9A1877-21FB-463C-889A-4DD9B4FA5C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4A0550BD-2740-444C-AFD7-612D54319E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10217E08-6BB0-4562-8EB6-8CBA1722B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D585C-C210-4046-B032-1EDFD8EBF617}" type="datetimeFigureOut">
              <a:rPr lang="en-ZA" smtClean="0"/>
              <a:t>2018/03/23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FE679F4B-39D8-450A-94D3-77082B3F26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3E8B04B0-A2CD-4F05-81E4-D4302AF47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C4F20-FE1A-4DD0-920B-A433F5A07E3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76214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0AD32EB-CA1B-4CB3-9B9E-B6A2BE26BB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68434ACF-8782-4BD9-91B7-1452269400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24B47D96-37E1-41DB-BB50-A72BE69F90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17DF76E-B408-47A2-9DD7-ED8987685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7D585C-C210-4046-B032-1EDFD8EBF617}" type="datetimeFigureOut">
              <a:rPr lang="en-ZA" smtClean="0"/>
              <a:t>2018/03/23</a:t>
            </a:fld>
            <a:endParaRPr lang="en-Z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01448AF9-F516-4338-B672-D82DF9891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BBC08B4-BA17-4419-805F-EF7F0F0D4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3C4F20-FE1A-4DD0-920B-A433F5A07E3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34880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130799A6-DC99-4F99-B20D-ED138EB29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793DF6C5-EB96-455B-AAB0-2E2E07235D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F2C082A-9619-408A-ABC6-8E4E8A563B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7D585C-C210-4046-B032-1EDFD8EBF617}" type="datetimeFigureOut">
              <a:rPr lang="en-ZA" smtClean="0"/>
              <a:t>2018/03/23</a:t>
            </a:fld>
            <a:endParaRPr lang="en-Z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7C1B792-5418-4673-B220-80A27D4AD0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155EDBD-6784-45B2-BE06-578578F5C7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3C4F20-FE1A-4DD0-920B-A433F5A07E35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52406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 descr="MIS POWERPOINT_3DAY content1.jpg">
            <a:extLst>
              <a:ext uri="{FF2B5EF4-FFF2-40B4-BE49-F238E27FC236}">
                <a16:creationId xmlns:a16="http://schemas.microsoft.com/office/drawing/2014/main" xmlns="" id="{3D14D159-2578-4936-95FD-B8550ED8BEA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753" r="27763" b="24876"/>
          <a:stretch/>
        </p:blipFill>
        <p:spPr>
          <a:xfrm>
            <a:off x="8432389" y="5059899"/>
            <a:ext cx="3554730" cy="436083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6BC56245-A660-48B8-9571-D87FE1045437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1311" y="1062186"/>
            <a:ext cx="674370" cy="757848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804397CE-FBC4-4A9C-AB98-959E647537C9}"/>
              </a:ext>
            </a:extLst>
          </p:cNvPr>
          <p:cNvSpPr txBox="1"/>
          <p:nvPr/>
        </p:nvSpPr>
        <p:spPr>
          <a:xfrm>
            <a:off x="8552404" y="1340491"/>
            <a:ext cx="2617470" cy="430887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n-US" sz="28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8CA4B937-2E71-4E13-BE96-FA9FDD93B0D3}"/>
              </a:ext>
            </a:extLst>
          </p:cNvPr>
          <p:cNvSpPr txBox="1"/>
          <p:nvPr/>
        </p:nvSpPr>
        <p:spPr>
          <a:xfrm>
            <a:off x="8509685" y="1368918"/>
            <a:ext cx="2273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000" b="1" dirty="0">
                <a:solidFill>
                  <a:schemeClr val="bg1"/>
                </a:solidFill>
              </a:rPr>
              <a:t>POLICY LEVEL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xmlns="" id="{26D0BD39-8523-4AD0-BB8C-7B663A1D4F36}"/>
              </a:ext>
            </a:extLst>
          </p:cNvPr>
          <p:cNvSpPr txBox="1"/>
          <p:nvPr/>
        </p:nvSpPr>
        <p:spPr>
          <a:xfrm>
            <a:off x="8439848" y="2285598"/>
            <a:ext cx="3554729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3200" dirty="0"/>
              <a:t>Is the Social Protection Policy aligned to Social Protection Floor?</a:t>
            </a:r>
          </a:p>
          <a:p>
            <a:endParaRPr lang="en-ZA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xmlns="" id="{2BDFADED-6E44-4D04-88C5-DDB274E6B223}"/>
              </a:ext>
            </a:extLst>
          </p:cNvPr>
          <p:cNvSpPr/>
          <p:nvPr/>
        </p:nvSpPr>
        <p:spPr>
          <a:xfrm>
            <a:off x="8432389" y="1043375"/>
            <a:ext cx="3554730" cy="440120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48" name="Picture 47" descr="MIS POWERPOINT_3DAY content1.jpg">
            <a:extLst>
              <a:ext uri="{FF2B5EF4-FFF2-40B4-BE49-F238E27FC236}">
                <a16:creationId xmlns:a16="http://schemas.microsoft.com/office/drawing/2014/main" xmlns="" id="{1830D5FB-2D28-48FF-8FB9-96057BFC325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753" r="27763" b="24876"/>
          <a:stretch/>
        </p:blipFill>
        <p:spPr>
          <a:xfrm>
            <a:off x="4547969" y="5059899"/>
            <a:ext cx="3554730" cy="436083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xmlns="" id="{6D35142C-C982-459D-AA4E-EC769BE8148A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6891" y="1062186"/>
            <a:ext cx="674370" cy="757848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EDE8BD8C-4BE5-4536-B062-2428A85D6D55}"/>
              </a:ext>
            </a:extLst>
          </p:cNvPr>
          <p:cNvSpPr txBox="1"/>
          <p:nvPr/>
        </p:nvSpPr>
        <p:spPr>
          <a:xfrm>
            <a:off x="4667984" y="1340491"/>
            <a:ext cx="2617470" cy="430887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n-US" sz="28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1CA94CA9-D2F7-4BDD-904D-F8E56B934C66}"/>
              </a:ext>
            </a:extLst>
          </p:cNvPr>
          <p:cNvSpPr txBox="1"/>
          <p:nvPr/>
        </p:nvSpPr>
        <p:spPr>
          <a:xfrm>
            <a:off x="4625265" y="1368918"/>
            <a:ext cx="2273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000" b="1" dirty="0">
                <a:solidFill>
                  <a:schemeClr val="bg1"/>
                </a:solidFill>
              </a:rPr>
              <a:t>POLICY LEVEL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32B95DA9-0589-4606-B8E2-DCE66FC11ADC}"/>
              </a:ext>
            </a:extLst>
          </p:cNvPr>
          <p:cNvSpPr txBox="1"/>
          <p:nvPr/>
        </p:nvSpPr>
        <p:spPr>
          <a:xfrm>
            <a:off x="4555428" y="2008862"/>
            <a:ext cx="3554729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800" dirty="0"/>
              <a:t>Has a situation analysis been conducted of current Social Protection delivery including the various coordinating structures?</a:t>
            </a:r>
          </a:p>
          <a:p>
            <a:endParaRPr lang="en-ZA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xmlns="" id="{577D8979-86C2-4D80-9366-B738E494F66A}"/>
              </a:ext>
            </a:extLst>
          </p:cNvPr>
          <p:cNvSpPr/>
          <p:nvPr/>
        </p:nvSpPr>
        <p:spPr>
          <a:xfrm>
            <a:off x="4547969" y="1043375"/>
            <a:ext cx="3554730" cy="440120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39FBADD4-8387-40DE-8C48-1175DEB021E8}"/>
              </a:ext>
            </a:extLst>
          </p:cNvPr>
          <p:cNvGrpSpPr/>
          <p:nvPr/>
        </p:nvGrpSpPr>
        <p:grpSpPr>
          <a:xfrm>
            <a:off x="642282" y="1062186"/>
            <a:ext cx="3562188" cy="4452607"/>
            <a:chOff x="4395569" y="890975"/>
            <a:chExt cx="3562188" cy="4452607"/>
          </a:xfrm>
        </p:grpSpPr>
        <p:pic>
          <p:nvPicPr>
            <p:cNvPr id="55" name="Picture 54" descr="MIS POWERPOINT_3DAY content1.jpg">
              <a:extLst>
                <a:ext uri="{FF2B5EF4-FFF2-40B4-BE49-F238E27FC236}">
                  <a16:creationId xmlns:a16="http://schemas.microsoft.com/office/drawing/2014/main" xmlns="" id="{4ACE70E2-57B3-49B3-9C08-3186347850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753" r="27763" b="24876"/>
            <a:stretch/>
          </p:blipFill>
          <p:spPr>
            <a:xfrm>
              <a:off x="4395569" y="4907499"/>
              <a:ext cx="3554730" cy="436083"/>
            </a:xfrm>
            <a:prstGeom prst="rect">
              <a:avLst/>
            </a:prstGeom>
          </p:spPr>
        </p:pic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xmlns="" id="{24645449-C234-4E4F-92A4-C3E0A9254891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04491" y="909786"/>
              <a:ext cx="674370" cy="757848"/>
            </a:xfrm>
            <a:prstGeom prst="rect">
              <a:avLst/>
            </a:prstGeom>
          </p:spPr>
        </p:pic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xmlns="" id="{2BEDA267-516C-4274-A5C8-2009E72A0834}"/>
                </a:ext>
              </a:extLst>
            </p:cNvPr>
            <p:cNvSpPr txBox="1"/>
            <p:nvPr/>
          </p:nvSpPr>
          <p:spPr>
            <a:xfrm>
              <a:off x="4515584" y="1188091"/>
              <a:ext cx="2617470" cy="430887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en-US" sz="2800" dirty="0">
                <a:solidFill>
                  <a:schemeClr val="bg1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xmlns="" id="{D27D4E18-4A49-4A91-BC51-AA11BDEFAF5B}"/>
                </a:ext>
              </a:extLst>
            </p:cNvPr>
            <p:cNvSpPr txBox="1"/>
            <p:nvPr/>
          </p:nvSpPr>
          <p:spPr>
            <a:xfrm>
              <a:off x="4472865" y="1216518"/>
              <a:ext cx="22739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2000" b="1" dirty="0">
                  <a:solidFill>
                    <a:schemeClr val="bg1"/>
                  </a:solidFill>
                </a:rPr>
                <a:t>POLICY LEVEL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xmlns="" id="{5C370EA1-FEF5-49FA-AA9C-DEAC87A2A3E9}"/>
                </a:ext>
              </a:extLst>
            </p:cNvPr>
            <p:cNvSpPr txBox="1"/>
            <p:nvPr/>
          </p:nvSpPr>
          <p:spPr>
            <a:xfrm>
              <a:off x="4403028" y="1964750"/>
              <a:ext cx="3554729" cy="28315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ZA" sz="32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Is there a comprehensive National Social Protection Policy in place?</a:t>
              </a:r>
              <a:endParaRPr lang="en-ZA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endParaRPr lang="en-ZA" dirty="0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xmlns="" id="{512D54E5-DF00-4B86-BAAD-50931EDF28F6}"/>
                </a:ext>
              </a:extLst>
            </p:cNvPr>
            <p:cNvSpPr/>
            <p:nvPr/>
          </p:nvSpPr>
          <p:spPr>
            <a:xfrm>
              <a:off x="4395569" y="890975"/>
              <a:ext cx="3554730" cy="440120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</p:spTree>
    <p:extLst>
      <p:ext uri="{BB962C8B-B14F-4D97-AF65-F5344CB8AC3E}">
        <p14:creationId xmlns:p14="http://schemas.microsoft.com/office/powerpoint/2010/main" val="30078201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4D0B0820-E162-40D2-BC2F-21B381D889AA}"/>
              </a:ext>
            </a:extLst>
          </p:cNvPr>
          <p:cNvGrpSpPr/>
          <p:nvPr/>
        </p:nvGrpSpPr>
        <p:grpSpPr>
          <a:xfrm>
            <a:off x="8403220" y="1043375"/>
            <a:ext cx="3583899" cy="4452607"/>
            <a:chOff x="4366400" y="890975"/>
            <a:chExt cx="3583899" cy="4452607"/>
          </a:xfrm>
        </p:grpSpPr>
        <p:pic>
          <p:nvPicPr>
            <p:cNvPr id="30" name="Picture 29" descr="MIS POWERPOINT_3DAY content1.jpg">
              <a:extLst>
                <a:ext uri="{FF2B5EF4-FFF2-40B4-BE49-F238E27FC236}">
                  <a16:creationId xmlns:a16="http://schemas.microsoft.com/office/drawing/2014/main" xmlns="" id="{3D14D159-2578-4936-95FD-B8550ED8BEA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753" r="27763" b="24876"/>
            <a:stretch/>
          </p:blipFill>
          <p:spPr>
            <a:xfrm>
              <a:off x="4395569" y="4907499"/>
              <a:ext cx="3554730" cy="436083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xmlns="" id="{6BC56245-A660-48B8-9571-D87FE1045437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04491" y="1010283"/>
              <a:ext cx="674370" cy="757848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804397CE-FBC4-4A9C-AB98-959E647537C9}"/>
                </a:ext>
              </a:extLst>
            </p:cNvPr>
            <p:cNvSpPr txBox="1"/>
            <p:nvPr/>
          </p:nvSpPr>
          <p:spPr>
            <a:xfrm>
              <a:off x="4515584" y="1188091"/>
              <a:ext cx="2617470" cy="584775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latin typeface="Avenir Book"/>
                  <a:cs typeface="Avenir Book"/>
                </a:rPr>
                <a:t>INSTITUTIONAL &amp; PROGRAM LEVEL</a:t>
              </a:r>
              <a:endParaRPr lang="en-US" sz="1600" b="1" dirty="0">
                <a:solidFill>
                  <a:schemeClr val="bg1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26D0BD39-8523-4AD0-BB8C-7B663A1D4F36}"/>
                </a:ext>
              </a:extLst>
            </p:cNvPr>
            <p:cNvSpPr txBox="1"/>
            <p:nvPr/>
          </p:nvSpPr>
          <p:spPr>
            <a:xfrm>
              <a:off x="4366400" y="2189696"/>
              <a:ext cx="3554729" cy="2954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ZA" sz="2400" dirty="0"/>
                <a:t>Are there </a:t>
              </a:r>
              <a:r>
                <a:rPr lang="en-ZA" sz="2400" dirty="0" err="1"/>
                <a:t>ToRs</a:t>
              </a:r>
              <a:r>
                <a:rPr lang="en-ZA" sz="2400" dirty="0"/>
                <a:t> or MoUs for all the members of the district coordinating structure which includes clearly defined roles and responsibilities of all agencies?</a:t>
              </a:r>
              <a:endParaRPr lang="en-US" sz="2400" dirty="0"/>
            </a:p>
            <a:p>
              <a:endParaRPr lang="en-ZA" dirty="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xmlns="" id="{2BDFADED-6E44-4D04-88C5-DDB274E6B223}"/>
                </a:ext>
              </a:extLst>
            </p:cNvPr>
            <p:cNvSpPr/>
            <p:nvPr/>
          </p:nvSpPr>
          <p:spPr>
            <a:xfrm>
              <a:off x="4395569" y="890975"/>
              <a:ext cx="3554730" cy="440120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xmlns="" id="{858D516A-2A75-402C-8D71-28F54108B5BA}"/>
              </a:ext>
            </a:extLst>
          </p:cNvPr>
          <p:cNvGrpSpPr/>
          <p:nvPr/>
        </p:nvGrpSpPr>
        <p:grpSpPr>
          <a:xfrm>
            <a:off x="4547969" y="1043375"/>
            <a:ext cx="3583899" cy="4452607"/>
            <a:chOff x="4395569" y="890975"/>
            <a:chExt cx="3583899" cy="4452607"/>
          </a:xfrm>
        </p:grpSpPr>
        <p:pic>
          <p:nvPicPr>
            <p:cNvPr id="48" name="Picture 47" descr="MIS POWERPOINT_3DAY content1.jpg">
              <a:extLst>
                <a:ext uri="{FF2B5EF4-FFF2-40B4-BE49-F238E27FC236}">
                  <a16:creationId xmlns:a16="http://schemas.microsoft.com/office/drawing/2014/main" xmlns="" id="{1830D5FB-2D28-48FF-8FB9-96057BFC32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753" r="27763" b="24876"/>
            <a:stretch/>
          </p:blipFill>
          <p:spPr>
            <a:xfrm>
              <a:off x="4395569" y="4907499"/>
              <a:ext cx="3554730" cy="436083"/>
            </a:xfrm>
            <a:prstGeom prst="rect">
              <a:avLst/>
            </a:prstGeom>
          </p:spPr>
        </p:pic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xmlns="" id="{6D35142C-C982-459D-AA4E-EC769BE8148A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06780" y="1076291"/>
              <a:ext cx="674370" cy="757848"/>
            </a:xfrm>
            <a:prstGeom prst="rect">
              <a:avLst/>
            </a:prstGeom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xmlns="" id="{EDE8BD8C-4BE5-4536-B062-2428A85D6D55}"/>
                </a:ext>
              </a:extLst>
            </p:cNvPr>
            <p:cNvSpPr txBox="1"/>
            <p:nvPr/>
          </p:nvSpPr>
          <p:spPr>
            <a:xfrm>
              <a:off x="4502270" y="1183356"/>
              <a:ext cx="2694762" cy="584775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latin typeface="Avenir Book"/>
                  <a:cs typeface="Avenir Book"/>
                </a:rPr>
                <a:t>INSTITUTIONAL &amp; PROGRAM LEVEL</a:t>
              </a:r>
              <a:endParaRPr lang="en-US" sz="1600" b="1" dirty="0">
                <a:solidFill>
                  <a:schemeClr val="bg1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xmlns="" id="{32B95DA9-0589-4606-B8E2-DCE66FC11ADC}"/>
                </a:ext>
              </a:extLst>
            </p:cNvPr>
            <p:cNvSpPr txBox="1"/>
            <p:nvPr/>
          </p:nvSpPr>
          <p:spPr>
            <a:xfrm>
              <a:off x="4424739" y="2183653"/>
              <a:ext cx="3554729" cy="28931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ZA" sz="2600" dirty="0"/>
                <a:t>Is the district level coordinating structure representative of all relevant ministries, civil society, traditional leaders, Labour and business?</a:t>
              </a:r>
              <a:endParaRPr lang="en-US" sz="2600" dirty="0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xmlns="" id="{577D8979-86C2-4D80-9366-B738E494F66A}"/>
                </a:ext>
              </a:extLst>
            </p:cNvPr>
            <p:cNvSpPr/>
            <p:nvPr/>
          </p:nvSpPr>
          <p:spPr>
            <a:xfrm>
              <a:off x="4395569" y="890975"/>
              <a:ext cx="3554730" cy="440120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39FBADD4-8387-40DE-8C48-1175DEB021E8}"/>
              </a:ext>
            </a:extLst>
          </p:cNvPr>
          <p:cNvGrpSpPr/>
          <p:nvPr/>
        </p:nvGrpSpPr>
        <p:grpSpPr>
          <a:xfrm>
            <a:off x="642282" y="1062186"/>
            <a:ext cx="3554730" cy="4452607"/>
            <a:chOff x="4395569" y="890975"/>
            <a:chExt cx="3554730" cy="4452607"/>
          </a:xfrm>
        </p:grpSpPr>
        <p:pic>
          <p:nvPicPr>
            <p:cNvPr id="55" name="Picture 54" descr="MIS POWERPOINT_3DAY content1.jpg">
              <a:extLst>
                <a:ext uri="{FF2B5EF4-FFF2-40B4-BE49-F238E27FC236}">
                  <a16:creationId xmlns:a16="http://schemas.microsoft.com/office/drawing/2014/main" xmlns="" id="{4ACE70E2-57B3-49B3-9C08-3186347850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753" r="27763" b="24876"/>
            <a:stretch/>
          </p:blipFill>
          <p:spPr>
            <a:xfrm>
              <a:off x="4395569" y="4907499"/>
              <a:ext cx="3554730" cy="436083"/>
            </a:xfrm>
            <a:prstGeom prst="rect">
              <a:avLst/>
            </a:prstGeom>
          </p:spPr>
        </p:pic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xmlns="" id="{24645449-C234-4E4F-92A4-C3E0A9254891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29694" y="1064257"/>
              <a:ext cx="674370" cy="757848"/>
            </a:xfrm>
            <a:prstGeom prst="rect">
              <a:avLst/>
            </a:prstGeom>
          </p:spPr>
        </p:pic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xmlns="" id="{2BEDA267-516C-4274-A5C8-2009E72A0834}"/>
                </a:ext>
              </a:extLst>
            </p:cNvPr>
            <p:cNvSpPr txBox="1"/>
            <p:nvPr/>
          </p:nvSpPr>
          <p:spPr>
            <a:xfrm>
              <a:off x="4515584" y="1164545"/>
              <a:ext cx="2681448" cy="584775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latin typeface="Avenir Book"/>
                  <a:cs typeface="Avenir Book"/>
                </a:rPr>
                <a:t>INSTITUTIONAL &amp; PROGRAM LEVEL</a:t>
              </a:r>
              <a:endParaRPr lang="en-US" sz="1600" b="1" dirty="0">
                <a:solidFill>
                  <a:schemeClr val="bg1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xmlns="" id="{512D54E5-DF00-4B86-BAAD-50931EDF28F6}"/>
                </a:ext>
              </a:extLst>
            </p:cNvPr>
            <p:cNvSpPr/>
            <p:nvPr/>
          </p:nvSpPr>
          <p:spPr>
            <a:xfrm>
              <a:off x="4395569" y="890975"/>
              <a:ext cx="3554730" cy="440120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634823" y="2328672"/>
            <a:ext cx="353372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800" dirty="0"/>
              <a:t>Is there a coordinating structure at District level that plans and implements Social Protection </a:t>
            </a:r>
            <a:r>
              <a:rPr lang="en-ZA" sz="2800" dirty="0" smtClean="0"/>
              <a:t>Programs </a:t>
            </a:r>
            <a:r>
              <a:rPr lang="en-ZA" sz="2800" dirty="0"/>
              <a:t>at district level?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811081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4D0B0820-E162-40D2-BC2F-21B381D889AA}"/>
              </a:ext>
            </a:extLst>
          </p:cNvPr>
          <p:cNvGrpSpPr/>
          <p:nvPr/>
        </p:nvGrpSpPr>
        <p:grpSpPr>
          <a:xfrm>
            <a:off x="8366954" y="1043375"/>
            <a:ext cx="3620165" cy="4452607"/>
            <a:chOff x="4330134" y="890975"/>
            <a:chExt cx="3620165" cy="4452607"/>
          </a:xfrm>
        </p:grpSpPr>
        <p:pic>
          <p:nvPicPr>
            <p:cNvPr id="30" name="Picture 29" descr="MIS POWERPOINT_3DAY content1.jpg">
              <a:extLst>
                <a:ext uri="{FF2B5EF4-FFF2-40B4-BE49-F238E27FC236}">
                  <a16:creationId xmlns:a16="http://schemas.microsoft.com/office/drawing/2014/main" xmlns="" id="{3D14D159-2578-4936-95FD-B8550ED8BEA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753" r="27763" b="24876"/>
            <a:stretch/>
          </p:blipFill>
          <p:spPr>
            <a:xfrm>
              <a:off x="4395569" y="4907499"/>
              <a:ext cx="3554730" cy="436083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xmlns="" id="{6BC56245-A660-48B8-9571-D87FE1045437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98489" y="1010283"/>
              <a:ext cx="674370" cy="757848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804397CE-FBC4-4A9C-AB98-959E647537C9}"/>
                </a:ext>
              </a:extLst>
            </p:cNvPr>
            <p:cNvSpPr txBox="1"/>
            <p:nvPr/>
          </p:nvSpPr>
          <p:spPr>
            <a:xfrm>
              <a:off x="4515584" y="1188091"/>
              <a:ext cx="2617470" cy="584775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latin typeface="Avenir Book"/>
                  <a:cs typeface="Avenir Book"/>
                </a:rPr>
                <a:t>INSTITUTIONAL &amp; PROGRAM LEVEL</a:t>
              </a:r>
              <a:endParaRPr lang="en-US" sz="1600" b="1" dirty="0">
                <a:solidFill>
                  <a:schemeClr val="bg1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26D0BD39-8523-4AD0-BB8C-7B663A1D4F36}"/>
                </a:ext>
              </a:extLst>
            </p:cNvPr>
            <p:cNvSpPr txBox="1"/>
            <p:nvPr/>
          </p:nvSpPr>
          <p:spPr>
            <a:xfrm>
              <a:off x="4330134" y="2383731"/>
              <a:ext cx="3554729" cy="25237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ZA" sz="2800" dirty="0"/>
                <a:t>Is there a clear line of accountability of the district coordinating structure to provincial and national level?</a:t>
              </a:r>
              <a:endParaRPr lang="en-US" sz="2800" dirty="0"/>
            </a:p>
            <a:p>
              <a:endParaRPr lang="en-ZA" dirty="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xmlns="" id="{2BDFADED-6E44-4D04-88C5-DDB274E6B223}"/>
                </a:ext>
              </a:extLst>
            </p:cNvPr>
            <p:cNvSpPr/>
            <p:nvPr/>
          </p:nvSpPr>
          <p:spPr>
            <a:xfrm>
              <a:off x="4395569" y="890975"/>
              <a:ext cx="3554730" cy="440120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xmlns="" id="{858D516A-2A75-402C-8D71-28F54108B5BA}"/>
              </a:ext>
            </a:extLst>
          </p:cNvPr>
          <p:cNvGrpSpPr/>
          <p:nvPr/>
        </p:nvGrpSpPr>
        <p:grpSpPr>
          <a:xfrm>
            <a:off x="4547969" y="1043375"/>
            <a:ext cx="3593365" cy="4452607"/>
            <a:chOff x="4395569" y="890975"/>
            <a:chExt cx="3593365" cy="4452607"/>
          </a:xfrm>
        </p:grpSpPr>
        <p:pic>
          <p:nvPicPr>
            <p:cNvPr id="48" name="Picture 47" descr="MIS POWERPOINT_3DAY content1.jpg">
              <a:extLst>
                <a:ext uri="{FF2B5EF4-FFF2-40B4-BE49-F238E27FC236}">
                  <a16:creationId xmlns:a16="http://schemas.microsoft.com/office/drawing/2014/main" xmlns="" id="{1830D5FB-2D28-48FF-8FB9-96057BFC32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753" r="27763" b="24876"/>
            <a:stretch/>
          </p:blipFill>
          <p:spPr>
            <a:xfrm>
              <a:off x="4395569" y="4907499"/>
              <a:ext cx="3554730" cy="436083"/>
            </a:xfrm>
            <a:prstGeom prst="rect">
              <a:avLst/>
            </a:prstGeom>
          </p:spPr>
        </p:pic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xmlns="" id="{6D35142C-C982-459D-AA4E-EC769BE8148A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2716" y="1010283"/>
              <a:ext cx="674370" cy="757848"/>
            </a:xfrm>
            <a:prstGeom prst="rect">
              <a:avLst/>
            </a:prstGeom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xmlns="" id="{EDE8BD8C-4BE5-4536-B062-2428A85D6D55}"/>
                </a:ext>
              </a:extLst>
            </p:cNvPr>
            <p:cNvSpPr txBox="1"/>
            <p:nvPr/>
          </p:nvSpPr>
          <p:spPr>
            <a:xfrm>
              <a:off x="4502270" y="1183356"/>
              <a:ext cx="2694762" cy="584775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latin typeface="Avenir Book"/>
                  <a:cs typeface="Avenir Book"/>
                </a:rPr>
                <a:t>INSTITUTIONAL &amp; PROGRAM LEVEL</a:t>
              </a:r>
              <a:endParaRPr lang="en-US" sz="1600" b="1" dirty="0">
                <a:solidFill>
                  <a:schemeClr val="bg1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xmlns="" id="{32B95DA9-0589-4606-B8E2-DCE66FC11ADC}"/>
                </a:ext>
              </a:extLst>
            </p:cNvPr>
            <p:cNvSpPr txBox="1"/>
            <p:nvPr/>
          </p:nvSpPr>
          <p:spPr>
            <a:xfrm>
              <a:off x="4434205" y="2290550"/>
              <a:ext cx="3554729" cy="2400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ZA" sz="2500" dirty="0"/>
                <a:t>If a decentralized system is in place, has local government been capacitated to coordinate Social Protection service delivery?</a:t>
              </a:r>
              <a:endParaRPr lang="en-US" sz="2500" dirty="0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xmlns="" id="{577D8979-86C2-4D80-9366-B738E494F66A}"/>
                </a:ext>
              </a:extLst>
            </p:cNvPr>
            <p:cNvSpPr/>
            <p:nvPr/>
          </p:nvSpPr>
          <p:spPr>
            <a:xfrm>
              <a:off x="4395569" y="890975"/>
              <a:ext cx="3554730" cy="440120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39FBADD4-8387-40DE-8C48-1175DEB021E8}"/>
              </a:ext>
            </a:extLst>
          </p:cNvPr>
          <p:cNvGrpSpPr/>
          <p:nvPr/>
        </p:nvGrpSpPr>
        <p:grpSpPr>
          <a:xfrm>
            <a:off x="642282" y="1062186"/>
            <a:ext cx="3554730" cy="4452607"/>
            <a:chOff x="4395569" y="890975"/>
            <a:chExt cx="3554730" cy="4452607"/>
          </a:xfrm>
        </p:grpSpPr>
        <p:pic>
          <p:nvPicPr>
            <p:cNvPr id="55" name="Picture 54" descr="MIS POWERPOINT_3DAY content1.jpg">
              <a:extLst>
                <a:ext uri="{FF2B5EF4-FFF2-40B4-BE49-F238E27FC236}">
                  <a16:creationId xmlns:a16="http://schemas.microsoft.com/office/drawing/2014/main" xmlns="" id="{4ACE70E2-57B3-49B3-9C08-3186347850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753" r="27763" b="24876"/>
            <a:stretch/>
          </p:blipFill>
          <p:spPr>
            <a:xfrm>
              <a:off x="4395569" y="4907499"/>
              <a:ext cx="3554730" cy="436083"/>
            </a:xfrm>
            <a:prstGeom prst="rect">
              <a:avLst/>
            </a:prstGeom>
          </p:spPr>
        </p:pic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xmlns="" id="{24645449-C234-4E4F-92A4-C3E0A9254891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10804" y="991472"/>
              <a:ext cx="674370" cy="757848"/>
            </a:xfrm>
            <a:prstGeom prst="rect">
              <a:avLst/>
            </a:prstGeom>
          </p:spPr>
        </p:pic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xmlns="" id="{2BEDA267-516C-4274-A5C8-2009E72A0834}"/>
                </a:ext>
              </a:extLst>
            </p:cNvPr>
            <p:cNvSpPr txBox="1"/>
            <p:nvPr/>
          </p:nvSpPr>
          <p:spPr>
            <a:xfrm>
              <a:off x="4515584" y="1164545"/>
              <a:ext cx="2681448" cy="584775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latin typeface="Avenir Book"/>
                  <a:cs typeface="Avenir Book"/>
                </a:rPr>
                <a:t>INSTITUTIONAL &amp; PROGRAM LEVEL</a:t>
              </a:r>
              <a:endParaRPr lang="en-US" sz="1600" b="1" dirty="0">
                <a:solidFill>
                  <a:schemeClr val="bg1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xmlns="" id="{512D54E5-DF00-4B86-BAAD-50931EDF28F6}"/>
                </a:ext>
              </a:extLst>
            </p:cNvPr>
            <p:cNvSpPr/>
            <p:nvPr/>
          </p:nvSpPr>
          <p:spPr>
            <a:xfrm>
              <a:off x="4395569" y="890975"/>
              <a:ext cx="3554730" cy="440120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634823" y="2403175"/>
            <a:ext cx="356218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3600" dirty="0"/>
              <a:t>Have incentives for collaboration at district level been established?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505875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4D0B0820-E162-40D2-BC2F-21B381D889AA}"/>
              </a:ext>
            </a:extLst>
          </p:cNvPr>
          <p:cNvGrpSpPr/>
          <p:nvPr/>
        </p:nvGrpSpPr>
        <p:grpSpPr>
          <a:xfrm>
            <a:off x="8432389" y="1043375"/>
            <a:ext cx="3575644" cy="4452607"/>
            <a:chOff x="4395569" y="890975"/>
            <a:chExt cx="3575644" cy="4452607"/>
          </a:xfrm>
        </p:grpSpPr>
        <p:pic>
          <p:nvPicPr>
            <p:cNvPr id="30" name="Picture 29" descr="MIS POWERPOINT_3DAY content1.jpg">
              <a:extLst>
                <a:ext uri="{FF2B5EF4-FFF2-40B4-BE49-F238E27FC236}">
                  <a16:creationId xmlns:a16="http://schemas.microsoft.com/office/drawing/2014/main" xmlns="" id="{3D14D159-2578-4936-95FD-B8550ED8BEA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753" r="27763" b="24876"/>
            <a:stretch/>
          </p:blipFill>
          <p:spPr>
            <a:xfrm>
              <a:off x="4395569" y="4907499"/>
              <a:ext cx="3554730" cy="436083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xmlns="" id="{6BC56245-A660-48B8-9571-D87FE1045437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04491" y="1040082"/>
              <a:ext cx="674370" cy="757848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804397CE-FBC4-4A9C-AB98-959E647537C9}"/>
                </a:ext>
              </a:extLst>
            </p:cNvPr>
            <p:cNvSpPr txBox="1"/>
            <p:nvPr/>
          </p:nvSpPr>
          <p:spPr>
            <a:xfrm>
              <a:off x="4515584" y="1188091"/>
              <a:ext cx="2617470" cy="584775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latin typeface="Avenir Book"/>
                  <a:cs typeface="Avenir Book"/>
                </a:rPr>
                <a:t>INSTITUTIONAL &amp; PROGRAM LEVEL</a:t>
              </a:r>
              <a:endParaRPr lang="en-US" sz="1600" b="1" dirty="0">
                <a:solidFill>
                  <a:schemeClr val="bg1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26D0BD39-8523-4AD0-BB8C-7B663A1D4F36}"/>
                </a:ext>
              </a:extLst>
            </p:cNvPr>
            <p:cNvSpPr txBox="1"/>
            <p:nvPr/>
          </p:nvSpPr>
          <p:spPr>
            <a:xfrm>
              <a:off x="4416484" y="2114896"/>
              <a:ext cx="3554729" cy="2954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ZA" sz="2800" dirty="0"/>
                <a:t>Do members of the district and local coordinating structures have the capacity and skills to undertake coordination?</a:t>
              </a:r>
              <a:endParaRPr lang="en-US" sz="2800" dirty="0"/>
            </a:p>
            <a:p>
              <a:endParaRPr lang="en-ZA" dirty="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xmlns="" id="{2BDFADED-6E44-4D04-88C5-DDB274E6B223}"/>
                </a:ext>
              </a:extLst>
            </p:cNvPr>
            <p:cNvSpPr/>
            <p:nvPr/>
          </p:nvSpPr>
          <p:spPr>
            <a:xfrm>
              <a:off x="4395569" y="890975"/>
              <a:ext cx="3554730" cy="440120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xmlns="" id="{858D516A-2A75-402C-8D71-28F54108B5BA}"/>
              </a:ext>
            </a:extLst>
          </p:cNvPr>
          <p:cNvGrpSpPr/>
          <p:nvPr/>
        </p:nvGrpSpPr>
        <p:grpSpPr>
          <a:xfrm>
            <a:off x="4547617" y="1043375"/>
            <a:ext cx="3555082" cy="4452607"/>
            <a:chOff x="4395217" y="890975"/>
            <a:chExt cx="3555082" cy="4452607"/>
          </a:xfrm>
        </p:grpSpPr>
        <p:pic>
          <p:nvPicPr>
            <p:cNvPr id="48" name="Picture 47" descr="MIS POWERPOINT_3DAY content1.jpg">
              <a:extLst>
                <a:ext uri="{FF2B5EF4-FFF2-40B4-BE49-F238E27FC236}">
                  <a16:creationId xmlns:a16="http://schemas.microsoft.com/office/drawing/2014/main" xmlns="" id="{1830D5FB-2D28-48FF-8FB9-96057BFC32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753" r="27763" b="24876"/>
            <a:stretch/>
          </p:blipFill>
          <p:spPr>
            <a:xfrm>
              <a:off x="4395569" y="4907499"/>
              <a:ext cx="3554730" cy="436083"/>
            </a:xfrm>
            <a:prstGeom prst="rect">
              <a:avLst/>
            </a:prstGeom>
          </p:spPr>
        </p:pic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xmlns="" id="{6D35142C-C982-459D-AA4E-EC769BE8148A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10804" y="1072864"/>
              <a:ext cx="674370" cy="757848"/>
            </a:xfrm>
            <a:prstGeom prst="rect">
              <a:avLst/>
            </a:prstGeom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xmlns="" id="{EDE8BD8C-4BE5-4536-B062-2428A85D6D55}"/>
                </a:ext>
              </a:extLst>
            </p:cNvPr>
            <p:cNvSpPr txBox="1"/>
            <p:nvPr/>
          </p:nvSpPr>
          <p:spPr>
            <a:xfrm>
              <a:off x="4502270" y="1183356"/>
              <a:ext cx="2694762" cy="584775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latin typeface="Avenir Book"/>
                  <a:cs typeface="Avenir Book"/>
                </a:rPr>
                <a:t>INSTITUTIONAL &amp; PROGRAM LEVEL</a:t>
              </a:r>
              <a:endParaRPr lang="en-US" sz="1600" b="1" dirty="0">
                <a:solidFill>
                  <a:schemeClr val="bg1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xmlns="" id="{32B95DA9-0589-4606-B8E2-DCE66FC11ADC}"/>
                </a:ext>
              </a:extLst>
            </p:cNvPr>
            <p:cNvSpPr txBox="1"/>
            <p:nvPr/>
          </p:nvSpPr>
          <p:spPr>
            <a:xfrm>
              <a:off x="4395217" y="2114896"/>
              <a:ext cx="3555082" cy="28931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ZA" sz="2600" dirty="0"/>
                <a:t>Has a coordination budget been put in place at district level to facilitate local level coordination of Programs (Venue, transport </a:t>
              </a:r>
              <a:r>
                <a:rPr lang="en-ZA" sz="2600" dirty="0" err="1"/>
                <a:t>etc</a:t>
              </a:r>
              <a:r>
                <a:rPr lang="en-ZA" sz="2600" dirty="0"/>
                <a:t>)?</a:t>
              </a:r>
              <a:endParaRPr lang="en-US" sz="2600" dirty="0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xmlns="" id="{577D8979-86C2-4D80-9366-B738E494F66A}"/>
                </a:ext>
              </a:extLst>
            </p:cNvPr>
            <p:cNvSpPr/>
            <p:nvPr/>
          </p:nvSpPr>
          <p:spPr>
            <a:xfrm>
              <a:off x="4395569" y="890975"/>
              <a:ext cx="3554730" cy="440120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39FBADD4-8387-40DE-8C48-1175DEB021E8}"/>
              </a:ext>
            </a:extLst>
          </p:cNvPr>
          <p:cNvGrpSpPr/>
          <p:nvPr/>
        </p:nvGrpSpPr>
        <p:grpSpPr>
          <a:xfrm>
            <a:off x="642282" y="1062186"/>
            <a:ext cx="3554730" cy="4452607"/>
            <a:chOff x="4395569" y="890975"/>
            <a:chExt cx="3554730" cy="4452607"/>
          </a:xfrm>
        </p:grpSpPr>
        <p:pic>
          <p:nvPicPr>
            <p:cNvPr id="55" name="Picture 54" descr="MIS POWERPOINT_3DAY content1.jpg">
              <a:extLst>
                <a:ext uri="{FF2B5EF4-FFF2-40B4-BE49-F238E27FC236}">
                  <a16:creationId xmlns:a16="http://schemas.microsoft.com/office/drawing/2014/main" xmlns="" id="{4ACE70E2-57B3-49B3-9C08-3186347850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753" r="27763" b="24876"/>
            <a:stretch/>
          </p:blipFill>
          <p:spPr>
            <a:xfrm>
              <a:off x="4395569" y="4907499"/>
              <a:ext cx="3554730" cy="436083"/>
            </a:xfrm>
            <a:prstGeom prst="rect">
              <a:avLst/>
            </a:prstGeom>
          </p:spPr>
        </p:pic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xmlns="" id="{24645449-C234-4E4F-92A4-C3E0A9254891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53527" y="991472"/>
              <a:ext cx="674370" cy="757848"/>
            </a:xfrm>
            <a:prstGeom prst="rect">
              <a:avLst/>
            </a:prstGeom>
          </p:spPr>
        </p:pic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xmlns="" id="{2BEDA267-516C-4274-A5C8-2009E72A0834}"/>
                </a:ext>
              </a:extLst>
            </p:cNvPr>
            <p:cNvSpPr txBox="1"/>
            <p:nvPr/>
          </p:nvSpPr>
          <p:spPr>
            <a:xfrm>
              <a:off x="4515584" y="1164545"/>
              <a:ext cx="2681448" cy="584775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latin typeface="Avenir Book"/>
                  <a:cs typeface="Avenir Book"/>
                </a:rPr>
                <a:t>INSTITUTIONAL &amp; PROGRAM LEVEL</a:t>
              </a:r>
              <a:endParaRPr lang="en-US" sz="1600" b="1" dirty="0">
                <a:solidFill>
                  <a:schemeClr val="bg1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xmlns="" id="{512D54E5-DF00-4B86-BAAD-50931EDF28F6}"/>
                </a:ext>
              </a:extLst>
            </p:cNvPr>
            <p:cNvSpPr/>
            <p:nvPr/>
          </p:nvSpPr>
          <p:spPr>
            <a:xfrm>
              <a:off x="4395569" y="890975"/>
              <a:ext cx="3554730" cy="440120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762297" y="2426208"/>
            <a:ext cx="3311490" cy="269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400" dirty="0"/>
              <a:t>Does the district coordinating structure meet regularly? (Is there a yearly meeting plan?) Do all members of the committee attend the meetings regularly?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731408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4D0B0820-E162-40D2-BC2F-21B381D889AA}"/>
              </a:ext>
            </a:extLst>
          </p:cNvPr>
          <p:cNvGrpSpPr/>
          <p:nvPr/>
        </p:nvGrpSpPr>
        <p:grpSpPr>
          <a:xfrm>
            <a:off x="8424930" y="1043375"/>
            <a:ext cx="3562189" cy="4452607"/>
            <a:chOff x="4388110" y="890975"/>
            <a:chExt cx="3562189" cy="4452607"/>
          </a:xfrm>
        </p:grpSpPr>
        <p:pic>
          <p:nvPicPr>
            <p:cNvPr id="30" name="Picture 29" descr="MIS POWERPOINT_3DAY content1.jpg">
              <a:extLst>
                <a:ext uri="{FF2B5EF4-FFF2-40B4-BE49-F238E27FC236}">
                  <a16:creationId xmlns:a16="http://schemas.microsoft.com/office/drawing/2014/main" xmlns="" id="{3D14D159-2578-4936-95FD-B8550ED8BEA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753" r="27763" b="24876"/>
            <a:stretch/>
          </p:blipFill>
          <p:spPr>
            <a:xfrm>
              <a:off x="4395569" y="4907499"/>
              <a:ext cx="3554730" cy="436083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xmlns="" id="{6BC56245-A660-48B8-9571-D87FE1045437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04491" y="998973"/>
              <a:ext cx="674370" cy="757848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804397CE-FBC4-4A9C-AB98-959E647537C9}"/>
                </a:ext>
              </a:extLst>
            </p:cNvPr>
            <p:cNvSpPr txBox="1"/>
            <p:nvPr/>
          </p:nvSpPr>
          <p:spPr>
            <a:xfrm>
              <a:off x="4515584" y="1188091"/>
              <a:ext cx="2617470" cy="584775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latin typeface="Avenir Book"/>
                  <a:cs typeface="Avenir Book"/>
                </a:rPr>
                <a:t>INSTITUTIONAL &amp; PROGRAM LEVEL</a:t>
              </a:r>
              <a:endParaRPr lang="en-US" sz="1600" b="1" dirty="0">
                <a:solidFill>
                  <a:schemeClr val="bg1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26D0BD39-8523-4AD0-BB8C-7B663A1D4F36}"/>
                </a:ext>
              </a:extLst>
            </p:cNvPr>
            <p:cNvSpPr txBox="1"/>
            <p:nvPr/>
          </p:nvSpPr>
          <p:spPr>
            <a:xfrm>
              <a:off x="4388110" y="2189696"/>
              <a:ext cx="3554729" cy="2954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ZA" sz="2400" dirty="0"/>
                <a:t>Are there strong linkages between Programs of different sectors at district level, for example between labour market Programs and public works Programs? </a:t>
              </a:r>
              <a:endParaRPr lang="en-US" sz="2400" dirty="0"/>
            </a:p>
            <a:p>
              <a:endParaRPr lang="en-ZA" dirty="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xmlns="" id="{2BDFADED-6E44-4D04-88C5-DDB274E6B223}"/>
                </a:ext>
              </a:extLst>
            </p:cNvPr>
            <p:cNvSpPr/>
            <p:nvPr/>
          </p:nvSpPr>
          <p:spPr>
            <a:xfrm>
              <a:off x="4395569" y="890975"/>
              <a:ext cx="3554730" cy="440120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xmlns="" id="{858D516A-2A75-402C-8D71-28F54108B5BA}"/>
              </a:ext>
            </a:extLst>
          </p:cNvPr>
          <p:cNvGrpSpPr/>
          <p:nvPr/>
        </p:nvGrpSpPr>
        <p:grpSpPr>
          <a:xfrm>
            <a:off x="4547969" y="1043375"/>
            <a:ext cx="3562189" cy="4452607"/>
            <a:chOff x="4395569" y="890975"/>
            <a:chExt cx="3562189" cy="4452607"/>
          </a:xfrm>
        </p:grpSpPr>
        <p:pic>
          <p:nvPicPr>
            <p:cNvPr id="48" name="Picture 47" descr="MIS POWERPOINT_3DAY content1.jpg">
              <a:extLst>
                <a:ext uri="{FF2B5EF4-FFF2-40B4-BE49-F238E27FC236}">
                  <a16:creationId xmlns:a16="http://schemas.microsoft.com/office/drawing/2014/main" xmlns="" id="{1830D5FB-2D28-48FF-8FB9-96057BFC32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753" r="27763" b="24876"/>
            <a:stretch/>
          </p:blipFill>
          <p:spPr>
            <a:xfrm>
              <a:off x="4395569" y="4907499"/>
              <a:ext cx="3554730" cy="436083"/>
            </a:xfrm>
            <a:prstGeom prst="rect">
              <a:avLst/>
            </a:prstGeom>
          </p:spPr>
        </p:pic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xmlns="" id="{6D35142C-C982-459D-AA4E-EC769BE8148A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04491" y="998973"/>
              <a:ext cx="674370" cy="757848"/>
            </a:xfrm>
            <a:prstGeom prst="rect">
              <a:avLst/>
            </a:prstGeom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xmlns="" id="{EDE8BD8C-4BE5-4536-B062-2428A85D6D55}"/>
                </a:ext>
              </a:extLst>
            </p:cNvPr>
            <p:cNvSpPr txBox="1"/>
            <p:nvPr/>
          </p:nvSpPr>
          <p:spPr>
            <a:xfrm>
              <a:off x="4502270" y="1183356"/>
              <a:ext cx="2694762" cy="584775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latin typeface="Avenir Book"/>
                  <a:cs typeface="Avenir Book"/>
                </a:rPr>
                <a:t>INSTITUTIONAL &amp; PROGRAM LEVEL</a:t>
              </a:r>
              <a:endParaRPr lang="en-US" sz="1600" b="1" dirty="0">
                <a:solidFill>
                  <a:schemeClr val="bg1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xmlns="" id="{32B95DA9-0589-4606-B8E2-DCE66FC11ADC}"/>
                </a:ext>
              </a:extLst>
            </p:cNvPr>
            <p:cNvSpPr txBox="1"/>
            <p:nvPr/>
          </p:nvSpPr>
          <p:spPr>
            <a:xfrm>
              <a:off x="4403029" y="2503358"/>
              <a:ext cx="3554729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ZA" sz="2800" dirty="0"/>
                <a:t>Have similar social protection schemes and Programs been harmonized at district and local level?</a:t>
              </a:r>
              <a:endParaRPr lang="en-US" sz="2800" dirty="0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xmlns="" id="{577D8979-86C2-4D80-9366-B738E494F66A}"/>
                </a:ext>
              </a:extLst>
            </p:cNvPr>
            <p:cNvSpPr/>
            <p:nvPr/>
          </p:nvSpPr>
          <p:spPr>
            <a:xfrm>
              <a:off x="4395569" y="890975"/>
              <a:ext cx="3554730" cy="440120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39FBADD4-8387-40DE-8C48-1175DEB021E8}"/>
              </a:ext>
            </a:extLst>
          </p:cNvPr>
          <p:cNvGrpSpPr/>
          <p:nvPr/>
        </p:nvGrpSpPr>
        <p:grpSpPr>
          <a:xfrm>
            <a:off x="642282" y="1062186"/>
            <a:ext cx="3554730" cy="4452607"/>
            <a:chOff x="4395569" y="890975"/>
            <a:chExt cx="3554730" cy="4452607"/>
          </a:xfrm>
        </p:grpSpPr>
        <p:pic>
          <p:nvPicPr>
            <p:cNvPr id="55" name="Picture 54" descr="MIS POWERPOINT_3DAY content1.jpg">
              <a:extLst>
                <a:ext uri="{FF2B5EF4-FFF2-40B4-BE49-F238E27FC236}">
                  <a16:creationId xmlns:a16="http://schemas.microsoft.com/office/drawing/2014/main" xmlns="" id="{4ACE70E2-57B3-49B3-9C08-3186347850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753" r="27763" b="24876"/>
            <a:stretch/>
          </p:blipFill>
          <p:spPr>
            <a:xfrm>
              <a:off x="4395569" y="4907499"/>
              <a:ext cx="3554730" cy="436083"/>
            </a:xfrm>
            <a:prstGeom prst="rect">
              <a:avLst/>
            </a:prstGeom>
          </p:spPr>
        </p:pic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xmlns="" id="{24645449-C234-4E4F-92A4-C3E0A9254891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29694" y="991472"/>
              <a:ext cx="674370" cy="757848"/>
            </a:xfrm>
            <a:prstGeom prst="rect">
              <a:avLst/>
            </a:prstGeom>
          </p:spPr>
        </p:pic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xmlns="" id="{2BEDA267-516C-4274-A5C8-2009E72A0834}"/>
                </a:ext>
              </a:extLst>
            </p:cNvPr>
            <p:cNvSpPr txBox="1"/>
            <p:nvPr/>
          </p:nvSpPr>
          <p:spPr>
            <a:xfrm>
              <a:off x="4515584" y="1164545"/>
              <a:ext cx="2681448" cy="584775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latin typeface="Avenir Book"/>
                  <a:cs typeface="Avenir Book"/>
                </a:rPr>
                <a:t>INSTITUTIONAL &amp; PROGRAM LEVEL</a:t>
              </a:r>
              <a:endParaRPr lang="en-US" sz="1600" b="1" dirty="0">
                <a:solidFill>
                  <a:schemeClr val="bg1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xmlns="" id="{512D54E5-DF00-4B86-BAAD-50931EDF28F6}"/>
                </a:ext>
              </a:extLst>
            </p:cNvPr>
            <p:cNvSpPr/>
            <p:nvPr/>
          </p:nvSpPr>
          <p:spPr>
            <a:xfrm>
              <a:off x="4395569" y="890975"/>
              <a:ext cx="3554730" cy="440120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762297" y="2442479"/>
            <a:ext cx="333421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3200" dirty="0"/>
              <a:t>Is there a referral system for the Program implementation at district level?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648947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4D0B0820-E162-40D2-BC2F-21B381D889AA}"/>
              </a:ext>
            </a:extLst>
          </p:cNvPr>
          <p:cNvGrpSpPr/>
          <p:nvPr/>
        </p:nvGrpSpPr>
        <p:grpSpPr>
          <a:xfrm>
            <a:off x="8432389" y="1043375"/>
            <a:ext cx="3554730" cy="4452607"/>
            <a:chOff x="4395569" y="890975"/>
            <a:chExt cx="3554730" cy="4452607"/>
          </a:xfrm>
        </p:grpSpPr>
        <p:pic>
          <p:nvPicPr>
            <p:cNvPr id="30" name="Picture 29" descr="MIS POWERPOINT_3DAY content1.jpg">
              <a:extLst>
                <a:ext uri="{FF2B5EF4-FFF2-40B4-BE49-F238E27FC236}">
                  <a16:creationId xmlns:a16="http://schemas.microsoft.com/office/drawing/2014/main" xmlns="" id="{3D14D159-2578-4936-95FD-B8550ED8BEA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753" r="27763" b="24876"/>
            <a:stretch/>
          </p:blipFill>
          <p:spPr>
            <a:xfrm>
              <a:off x="4395569" y="4907499"/>
              <a:ext cx="3554730" cy="436083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xmlns="" id="{6BC56245-A660-48B8-9571-D87FE1045437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33054" y="1261240"/>
              <a:ext cx="674370" cy="757848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804397CE-FBC4-4A9C-AB98-959E647537C9}"/>
                </a:ext>
              </a:extLst>
            </p:cNvPr>
            <p:cNvSpPr txBox="1"/>
            <p:nvPr/>
          </p:nvSpPr>
          <p:spPr>
            <a:xfrm>
              <a:off x="4515584" y="1188091"/>
              <a:ext cx="2617470" cy="830997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  <a:latin typeface="Avenir Book"/>
                  <a:cs typeface="Avenir Book"/>
                </a:rPr>
                <a:t>MANAGEMENT &amp; SERVICE DELIVERY LEVEL</a:t>
              </a:r>
              <a:endParaRPr lang="en-US" sz="1600" b="1" dirty="0">
                <a:solidFill>
                  <a:schemeClr val="bg1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26D0BD39-8523-4AD0-BB8C-7B663A1D4F36}"/>
                </a:ext>
              </a:extLst>
            </p:cNvPr>
            <p:cNvSpPr txBox="1"/>
            <p:nvPr/>
          </p:nvSpPr>
          <p:spPr>
            <a:xfrm>
              <a:off x="4395569" y="2519731"/>
              <a:ext cx="3554729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ZA" sz="2400" dirty="0"/>
                <a:t>Is there a manual of operation that guides coordination of Social Protection Program implementation (e.g. like cash transfer schemes)?</a:t>
              </a:r>
              <a:endParaRPr lang="en-ZA" sz="2400" dirty="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xmlns="" id="{2BDFADED-6E44-4D04-88C5-DDB274E6B223}"/>
                </a:ext>
              </a:extLst>
            </p:cNvPr>
            <p:cNvSpPr/>
            <p:nvPr/>
          </p:nvSpPr>
          <p:spPr>
            <a:xfrm>
              <a:off x="4395569" y="890975"/>
              <a:ext cx="3554730" cy="440120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xmlns="" id="{858D516A-2A75-402C-8D71-28F54108B5BA}"/>
              </a:ext>
            </a:extLst>
          </p:cNvPr>
          <p:cNvGrpSpPr/>
          <p:nvPr/>
        </p:nvGrpSpPr>
        <p:grpSpPr>
          <a:xfrm>
            <a:off x="4547969" y="1043375"/>
            <a:ext cx="3554730" cy="4452607"/>
            <a:chOff x="4395569" y="890975"/>
            <a:chExt cx="3554730" cy="4452607"/>
          </a:xfrm>
        </p:grpSpPr>
        <p:pic>
          <p:nvPicPr>
            <p:cNvPr id="48" name="Picture 47" descr="MIS POWERPOINT_3DAY content1.jpg">
              <a:extLst>
                <a:ext uri="{FF2B5EF4-FFF2-40B4-BE49-F238E27FC236}">
                  <a16:creationId xmlns:a16="http://schemas.microsoft.com/office/drawing/2014/main" xmlns="" id="{1830D5FB-2D28-48FF-8FB9-96057BFC32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753" r="27763" b="24876"/>
            <a:stretch/>
          </p:blipFill>
          <p:spPr>
            <a:xfrm>
              <a:off x="4395569" y="4907499"/>
              <a:ext cx="3554730" cy="436083"/>
            </a:xfrm>
            <a:prstGeom prst="rect">
              <a:avLst/>
            </a:prstGeom>
          </p:spPr>
        </p:pic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xmlns="" id="{6D35142C-C982-459D-AA4E-EC769BE8148A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55488" y="1325500"/>
              <a:ext cx="674370" cy="757848"/>
            </a:xfrm>
            <a:prstGeom prst="rect">
              <a:avLst/>
            </a:prstGeom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xmlns="" id="{EDE8BD8C-4BE5-4536-B062-2428A85D6D55}"/>
                </a:ext>
              </a:extLst>
            </p:cNvPr>
            <p:cNvSpPr txBox="1"/>
            <p:nvPr/>
          </p:nvSpPr>
          <p:spPr>
            <a:xfrm>
              <a:off x="4502270" y="1183356"/>
              <a:ext cx="2694762" cy="830997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  <a:latin typeface="Avenir Book"/>
                  <a:cs typeface="Avenir Book"/>
                </a:rPr>
                <a:t>MANAGEMENT &amp; SERVICE DELIVERY LEVEL</a:t>
              </a:r>
              <a:endParaRPr lang="en-US" sz="1600" b="1" dirty="0">
                <a:solidFill>
                  <a:schemeClr val="bg1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xmlns="" id="{32B95DA9-0589-4606-B8E2-DCE66FC11ADC}"/>
                </a:ext>
              </a:extLst>
            </p:cNvPr>
            <p:cNvSpPr txBox="1"/>
            <p:nvPr/>
          </p:nvSpPr>
          <p:spPr>
            <a:xfrm>
              <a:off x="4395570" y="2552985"/>
              <a:ext cx="3554729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ZA" sz="3000" dirty="0"/>
                <a:t>Is there a centralized beneficiary database system or registry of beneficiaries?</a:t>
              </a:r>
              <a:endParaRPr lang="en-US" sz="3000" dirty="0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xmlns="" id="{577D8979-86C2-4D80-9366-B738E494F66A}"/>
                </a:ext>
              </a:extLst>
            </p:cNvPr>
            <p:cNvSpPr/>
            <p:nvPr/>
          </p:nvSpPr>
          <p:spPr>
            <a:xfrm>
              <a:off x="4395569" y="890975"/>
              <a:ext cx="3554730" cy="440120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39FBADD4-8387-40DE-8C48-1175DEB021E8}"/>
              </a:ext>
            </a:extLst>
          </p:cNvPr>
          <p:cNvGrpSpPr/>
          <p:nvPr/>
        </p:nvGrpSpPr>
        <p:grpSpPr>
          <a:xfrm>
            <a:off x="642282" y="1062186"/>
            <a:ext cx="3554730" cy="4452607"/>
            <a:chOff x="4395569" y="890975"/>
            <a:chExt cx="3554730" cy="4452607"/>
          </a:xfrm>
        </p:grpSpPr>
        <p:pic>
          <p:nvPicPr>
            <p:cNvPr id="55" name="Picture 54" descr="MIS POWERPOINT_3DAY content1.jpg">
              <a:extLst>
                <a:ext uri="{FF2B5EF4-FFF2-40B4-BE49-F238E27FC236}">
                  <a16:creationId xmlns:a16="http://schemas.microsoft.com/office/drawing/2014/main" xmlns="" id="{4ACE70E2-57B3-49B3-9C08-3186347850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753" r="27763" b="24876"/>
            <a:stretch/>
          </p:blipFill>
          <p:spPr>
            <a:xfrm>
              <a:off x="4395569" y="4907499"/>
              <a:ext cx="3554730" cy="436083"/>
            </a:xfrm>
            <a:prstGeom prst="rect">
              <a:avLst/>
            </a:prstGeom>
          </p:spPr>
        </p:pic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xmlns="" id="{24645449-C234-4E4F-92A4-C3E0A9254891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6480" y="1233635"/>
              <a:ext cx="674370" cy="757848"/>
            </a:xfrm>
            <a:prstGeom prst="rect">
              <a:avLst/>
            </a:prstGeom>
          </p:spPr>
        </p:pic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xmlns="" id="{2BEDA267-516C-4274-A5C8-2009E72A0834}"/>
                </a:ext>
              </a:extLst>
            </p:cNvPr>
            <p:cNvSpPr txBox="1"/>
            <p:nvPr/>
          </p:nvSpPr>
          <p:spPr>
            <a:xfrm>
              <a:off x="4515584" y="1164545"/>
              <a:ext cx="2681448" cy="830997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latin typeface="Avenir Book"/>
                  <a:cs typeface="Avenir Book"/>
                </a:rPr>
                <a:t>MANAGEMENT &amp; SERVICE DELIVERY LEVEL</a:t>
              </a:r>
              <a:endParaRPr lang="en-US" sz="1600" b="1" dirty="0">
                <a:solidFill>
                  <a:schemeClr val="bg1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xmlns="" id="{512D54E5-DF00-4B86-BAAD-50931EDF28F6}"/>
                </a:ext>
              </a:extLst>
            </p:cNvPr>
            <p:cNvSpPr/>
            <p:nvPr/>
          </p:nvSpPr>
          <p:spPr>
            <a:xfrm>
              <a:off x="4395569" y="890975"/>
              <a:ext cx="3554730" cy="440120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642282" y="2505354"/>
            <a:ext cx="333421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000" dirty="0"/>
              <a:t>Is there a community structure where relevant ministries, civil society, traditional leaders, labour and business identifies poor and vulnerable communities/people together?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693608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4D0B0820-E162-40D2-BC2F-21B381D889AA}"/>
              </a:ext>
            </a:extLst>
          </p:cNvPr>
          <p:cNvGrpSpPr/>
          <p:nvPr/>
        </p:nvGrpSpPr>
        <p:grpSpPr>
          <a:xfrm>
            <a:off x="8432389" y="1043375"/>
            <a:ext cx="3554730" cy="4452607"/>
            <a:chOff x="4395569" y="890975"/>
            <a:chExt cx="3554730" cy="4452607"/>
          </a:xfrm>
        </p:grpSpPr>
        <p:pic>
          <p:nvPicPr>
            <p:cNvPr id="30" name="Picture 29" descr="MIS POWERPOINT_3DAY content1.jpg">
              <a:extLst>
                <a:ext uri="{FF2B5EF4-FFF2-40B4-BE49-F238E27FC236}">
                  <a16:creationId xmlns:a16="http://schemas.microsoft.com/office/drawing/2014/main" xmlns="" id="{3D14D159-2578-4936-95FD-B8550ED8BEA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753" r="27763" b="24876"/>
            <a:stretch/>
          </p:blipFill>
          <p:spPr>
            <a:xfrm>
              <a:off x="4395569" y="4907499"/>
              <a:ext cx="3554730" cy="436083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xmlns="" id="{6BC56245-A660-48B8-9571-D87FE1045437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04491" y="1219930"/>
              <a:ext cx="674370" cy="757848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804397CE-FBC4-4A9C-AB98-959E647537C9}"/>
                </a:ext>
              </a:extLst>
            </p:cNvPr>
            <p:cNvSpPr txBox="1"/>
            <p:nvPr/>
          </p:nvSpPr>
          <p:spPr>
            <a:xfrm>
              <a:off x="4515584" y="1188091"/>
              <a:ext cx="2617470" cy="830997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  <a:latin typeface="Avenir Book"/>
                  <a:cs typeface="Avenir Book"/>
                </a:rPr>
                <a:t>MANAGEMENT &amp; SERVICE DELIVERY LEVEL</a:t>
              </a:r>
              <a:endParaRPr lang="en-US" sz="1600" b="1" dirty="0">
                <a:solidFill>
                  <a:schemeClr val="bg1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26D0BD39-8523-4AD0-BB8C-7B663A1D4F36}"/>
                </a:ext>
              </a:extLst>
            </p:cNvPr>
            <p:cNvSpPr txBox="1"/>
            <p:nvPr/>
          </p:nvSpPr>
          <p:spPr>
            <a:xfrm>
              <a:off x="4395570" y="2581972"/>
              <a:ext cx="3554729" cy="2123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ZA" sz="2200" dirty="0"/>
                <a:t>Is there coordination between the social assistance Programs and nutrition, agriculture support, micro-credit and savings Programs? (Graduation)</a:t>
              </a:r>
              <a:endParaRPr lang="en-ZA" sz="2200" dirty="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xmlns="" id="{2BDFADED-6E44-4D04-88C5-DDB274E6B223}"/>
                </a:ext>
              </a:extLst>
            </p:cNvPr>
            <p:cNvSpPr/>
            <p:nvPr/>
          </p:nvSpPr>
          <p:spPr>
            <a:xfrm>
              <a:off x="4395569" y="890975"/>
              <a:ext cx="3554730" cy="440120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xmlns="" id="{858D516A-2A75-402C-8D71-28F54108B5BA}"/>
              </a:ext>
            </a:extLst>
          </p:cNvPr>
          <p:cNvGrpSpPr/>
          <p:nvPr/>
        </p:nvGrpSpPr>
        <p:grpSpPr>
          <a:xfrm>
            <a:off x="4547969" y="1043375"/>
            <a:ext cx="3564248" cy="4452607"/>
            <a:chOff x="4395569" y="890975"/>
            <a:chExt cx="3564248" cy="4452607"/>
          </a:xfrm>
        </p:grpSpPr>
        <p:pic>
          <p:nvPicPr>
            <p:cNvPr id="48" name="Picture 47" descr="MIS POWERPOINT_3DAY content1.jpg">
              <a:extLst>
                <a:ext uri="{FF2B5EF4-FFF2-40B4-BE49-F238E27FC236}">
                  <a16:creationId xmlns:a16="http://schemas.microsoft.com/office/drawing/2014/main" xmlns="" id="{1830D5FB-2D28-48FF-8FB9-96057BFC32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753" r="27763" b="24876"/>
            <a:stretch/>
          </p:blipFill>
          <p:spPr>
            <a:xfrm>
              <a:off x="4395569" y="4907499"/>
              <a:ext cx="3554730" cy="436083"/>
            </a:xfrm>
            <a:prstGeom prst="rect">
              <a:avLst/>
            </a:prstGeom>
          </p:spPr>
        </p:pic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xmlns="" id="{6D35142C-C982-459D-AA4E-EC769BE8148A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45574" y="1237573"/>
              <a:ext cx="674370" cy="757848"/>
            </a:xfrm>
            <a:prstGeom prst="rect">
              <a:avLst/>
            </a:prstGeom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xmlns="" id="{EDE8BD8C-4BE5-4536-B062-2428A85D6D55}"/>
                </a:ext>
              </a:extLst>
            </p:cNvPr>
            <p:cNvSpPr txBox="1"/>
            <p:nvPr/>
          </p:nvSpPr>
          <p:spPr>
            <a:xfrm>
              <a:off x="4502270" y="1183356"/>
              <a:ext cx="2694762" cy="830997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  <a:latin typeface="Avenir Book"/>
                  <a:cs typeface="Avenir Book"/>
                </a:rPr>
                <a:t>MANAGEMENT &amp; SERVICE DELIVERY LEVEL</a:t>
              </a:r>
              <a:endParaRPr lang="en-US" sz="1600" b="1" dirty="0">
                <a:solidFill>
                  <a:schemeClr val="bg1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xmlns="" id="{32B95DA9-0589-4606-B8E2-DCE66FC11ADC}"/>
                </a:ext>
              </a:extLst>
            </p:cNvPr>
            <p:cNvSpPr txBox="1"/>
            <p:nvPr/>
          </p:nvSpPr>
          <p:spPr>
            <a:xfrm>
              <a:off x="4405088" y="2520416"/>
              <a:ext cx="3554729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ZA" sz="2000" dirty="0"/>
                <a:t>Is there coordination of Social Protection Programs </a:t>
              </a:r>
              <a:r>
                <a:rPr lang="en-ZA" sz="2000" dirty="0" smtClean="0"/>
                <a:t>like: </a:t>
              </a:r>
              <a:endParaRPr lang="en-US" sz="2000" dirty="0"/>
            </a:p>
            <a:p>
              <a:pPr marL="342900" lvl="0" indent="-342900">
                <a:buFont typeface="Arial" panose="020B0604020202020204" pitchFamily="34" charset="0"/>
                <a:buChar char="•"/>
              </a:pPr>
              <a:r>
                <a:rPr lang="en-ZA" sz="2000" dirty="0"/>
                <a:t>Social assistance</a:t>
              </a:r>
              <a:endParaRPr lang="en-US" sz="2000" dirty="0"/>
            </a:p>
            <a:p>
              <a:pPr marL="342900" lvl="0" indent="-342900">
                <a:buFont typeface="Arial" panose="020B0604020202020204" pitchFamily="34" charset="0"/>
                <a:buChar char="•"/>
              </a:pPr>
              <a:r>
                <a:rPr lang="en-ZA" sz="2000" dirty="0"/>
                <a:t>Decentralized social security distribution (i.e. pension)</a:t>
              </a:r>
              <a:endParaRPr lang="en-US" sz="2000" dirty="0"/>
            </a:p>
            <a:p>
              <a:pPr marL="342900" lvl="0" indent="-342900">
                <a:buFont typeface="Arial" panose="020B0604020202020204" pitchFamily="34" charset="0"/>
                <a:buChar char="•"/>
              </a:pPr>
              <a:r>
                <a:rPr lang="en-ZA" sz="2000" dirty="0"/>
                <a:t>Livelihood services</a:t>
              </a:r>
              <a:endParaRPr lang="en-US" sz="2000" dirty="0"/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ZA" sz="2000" dirty="0"/>
                <a:t>Protection Programs</a:t>
              </a:r>
              <a:endParaRPr lang="en-US" sz="2000" dirty="0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xmlns="" id="{577D8979-86C2-4D80-9366-B738E494F66A}"/>
                </a:ext>
              </a:extLst>
            </p:cNvPr>
            <p:cNvSpPr/>
            <p:nvPr/>
          </p:nvSpPr>
          <p:spPr>
            <a:xfrm>
              <a:off x="4395569" y="890975"/>
              <a:ext cx="3554730" cy="440120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39FBADD4-8387-40DE-8C48-1175DEB021E8}"/>
              </a:ext>
            </a:extLst>
          </p:cNvPr>
          <p:cNvGrpSpPr/>
          <p:nvPr/>
        </p:nvGrpSpPr>
        <p:grpSpPr>
          <a:xfrm>
            <a:off x="642282" y="1062186"/>
            <a:ext cx="3554730" cy="4452607"/>
            <a:chOff x="4395569" y="890975"/>
            <a:chExt cx="3554730" cy="4452607"/>
          </a:xfrm>
        </p:grpSpPr>
        <p:pic>
          <p:nvPicPr>
            <p:cNvPr id="55" name="Picture 54" descr="MIS POWERPOINT_3DAY content1.jpg">
              <a:extLst>
                <a:ext uri="{FF2B5EF4-FFF2-40B4-BE49-F238E27FC236}">
                  <a16:creationId xmlns:a16="http://schemas.microsoft.com/office/drawing/2014/main" xmlns="" id="{4ACE70E2-57B3-49B3-9C08-3186347850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753" r="27763" b="24876"/>
            <a:stretch/>
          </p:blipFill>
          <p:spPr>
            <a:xfrm>
              <a:off x="4395569" y="4907499"/>
              <a:ext cx="3554730" cy="436083"/>
            </a:xfrm>
            <a:prstGeom prst="rect">
              <a:avLst/>
            </a:prstGeom>
          </p:spPr>
        </p:pic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xmlns="" id="{24645449-C234-4E4F-92A4-C3E0A9254891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1280" y="1263506"/>
              <a:ext cx="674370" cy="757848"/>
            </a:xfrm>
            <a:prstGeom prst="rect">
              <a:avLst/>
            </a:prstGeom>
          </p:spPr>
        </p:pic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xmlns="" id="{2BEDA267-516C-4274-A5C8-2009E72A0834}"/>
                </a:ext>
              </a:extLst>
            </p:cNvPr>
            <p:cNvSpPr txBox="1"/>
            <p:nvPr/>
          </p:nvSpPr>
          <p:spPr>
            <a:xfrm>
              <a:off x="4515584" y="1164545"/>
              <a:ext cx="2681448" cy="830997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latin typeface="Avenir Book"/>
                  <a:cs typeface="Avenir Book"/>
                </a:rPr>
                <a:t>MANAGEMENT &amp; SERVICE DELIVERY LEVEL</a:t>
              </a:r>
              <a:endParaRPr lang="en-US" sz="1600" b="1" dirty="0">
                <a:solidFill>
                  <a:schemeClr val="bg1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xmlns="" id="{512D54E5-DF00-4B86-BAAD-50931EDF28F6}"/>
                </a:ext>
              </a:extLst>
            </p:cNvPr>
            <p:cNvSpPr/>
            <p:nvPr/>
          </p:nvSpPr>
          <p:spPr>
            <a:xfrm>
              <a:off x="4395569" y="890975"/>
              <a:ext cx="3554730" cy="440120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712408" y="2565095"/>
            <a:ext cx="3334215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200" dirty="0"/>
              <a:t>Are there coordinating structures that screen and approve social assistance applications?  And is there a coordinating structure that distributes the cash grants?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1284494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4D0B0820-E162-40D2-BC2F-21B381D889AA}"/>
              </a:ext>
            </a:extLst>
          </p:cNvPr>
          <p:cNvGrpSpPr/>
          <p:nvPr/>
        </p:nvGrpSpPr>
        <p:grpSpPr>
          <a:xfrm>
            <a:off x="8421756" y="1043375"/>
            <a:ext cx="3565363" cy="4452607"/>
            <a:chOff x="4384936" y="890975"/>
            <a:chExt cx="3565363" cy="4452607"/>
          </a:xfrm>
        </p:grpSpPr>
        <p:pic>
          <p:nvPicPr>
            <p:cNvPr id="30" name="Picture 29" descr="MIS POWERPOINT_3DAY content1.jpg">
              <a:extLst>
                <a:ext uri="{FF2B5EF4-FFF2-40B4-BE49-F238E27FC236}">
                  <a16:creationId xmlns:a16="http://schemas.microsoft.com/office/drawing/2014/main" xmlns="" id="{3D14D159-2578-4936-95FD-B8550ED8BEA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753" r="27763" b="24876"/>
            <a:stretch/>
          </p:blipFill>
          <p:spPr>
            <a:xfrm>
              <a:off x="4395569" y="4907499"/>
              <a:ext cx="3554730" cy="436083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xmlns="" id="{6BC56245-A660-48B8-9571-D87FE1045437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04491" y="1256505"/>
              <a:ext cx="674370" cy="757848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804397CE-FBC4-4A9C-AB98-959E647537C9}"/>
                </a:ext>
              </a:extLst>
            </p:cNvPr>
            <p:cNvSpPr txBox="1"/>
            <p:nvPr/>
          </p:nvSpPr>
          <p:spPr>
            <a:xfrm>
              <a:off x="4515584" y="1188091"/>
              <a:ext cx="2617470" cy="830997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  <a:latin typeface="Avenir Book"/>
                  <a:cs typeface="Avenir Book"/>
                </a:rPr>
                <a:t>MANAGEMENT &amp; SERVICE DELIVERY LEVEL</a:t>
              </a:r>
              <a:endParaRPr lang="en-US" sz="1600" b="1" dirty="0">
                <a:solidFill>
                  <a:schemeClr val="bg1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26D0BD39-8523-4AD0-BB8C-7B663A1D4F36}"/>
                </a:ext>
              </a:extLst>
            </p:cNvPr>
            <p:cNvSpPr txBox="1"/>
            <p:nvPr/>
          </p:nvSpPr>
          <p:spPr>
            <a:xfrm>
              <a:off x="4384936" y="2547773"/>
              <a:ext cx="3554729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ZA" sz="2400" dirty="0"/>
                <a:t>Has awareness been created for potential beneficiaries of the various Social Protection Programs and how they can access them?</a:t>
              </a:r>
              <a:endParaRPr lang="en-ZA" sz="2400" dirty="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xmlns="" id="{2BDFADED-6E44-4D04-88C5-DDB274E6B223}"/>
                </a:ext>
              </a:extLst>
            </p:cNvPr>
            <p:cNvSpPr/>
            <p:nvPr/>
          </p:nvSpPr>
          <p:spPr>
            <a:xfrm>
              <a:off x="4395569" y="890975"/>
              <a:ext cx="3554730" cy="440120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xmlns="" id="{858D516A-2A75-402C-8D71-28F54108B5BA}"/>
              </a:ext>
            </a:extLst>
          </p:cNvPr>
          <p:cNvGrpSpPr/>
          <p:nvPr/>
        </p:nvGrpSpPr>
        <p:grpSpPr>
          <a:xfrm>
            <a:off x="4547969" y="1043375"/>
            <a:ext cx="3565363" cy="4452607"/>
            <a:chOff x="4395569" y="890975"/>
            <a:chExt cx="3565363" cy="4452607"/>
          </a:xfrm>
        </p:grpSpPr>
        <p:pic>
          <p:nvPicPr>
            <p:cNvPr id="48" name="Picture 47" descr="MIS POWERPOINT_3DAY content1.jpg">
              <a:extLst>
                <a:ext uri="{FF2B5EF4-FFF2-40B4-BE49-F238E27FC236}">
                  <a16:creationId xmlns:a16="http://schemas.microsoft.com/office/drawing/2014/main" xmlns="" id="{1830D5FB-2D28-48FF-8FB9-96057BFC32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753" r="27763" b="24876"/>
            <a:stretch/>
          </p:blipFill>
          <p:spPr>
            <a:xfrm>
              <a:off x="4395569" y="4907499"/>
              <a:ext cx="3554730" cy="436083"/>
            </a:xfrm>
            <a:prstGeom prst="rect">
              <a:avLst/>
            </a:prstGeom>
          </p:spPr>
        </p:pic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xmlns="" id="{6D35142C-C982-459D-AA4E-EC769BE8148A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6480" y="1248047"/>
              <a:ext cx="674370" cy="757848"/>
            </a:xfrm>
            <a:prstGeom prst="rect">
              <a:avLst/>
            </a:prstGeom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xmlns="" id="{EDE8BD8C-4BE5-4536-B062-2428A85D6D55}"/>
                </a:ext>
              </a:extLst>
            </p:cNvPr>
            <p:cNvSpPr txBox="1"/>
            <p:nvPr/>
          </p:nvSpPr>
          <p:spPr>
            <a:xfrm>
              <a:off x="4502270" y="1183356"/>
              <a:ext cx="2694762" cy="830997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  <a:latin typeface="Avenir Book"/>
                  <a:cs typeface="Avenir Book"/>
                </a:rPr>
                <a:t>MANAGEMENT &amp; SERVICE DELIVERY LEVEL</a:t>
              </a:r>
              <a:endParaRPr lang="en-US" sz="1600" b="1" dirty="0">
                <a:solidFill>
                  <a:schemeClr val="bg1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xmlns="" id="{32B95DA9-0589-4606-B8E2-DCE66FC11ADC}"/>
                </a:ext>
              </a:extLst>
            </p:cNvPr>
            <p:cNvSpPr txBox="1"/>
            <p:nvPr/>
          </p:nvSpPr>
          <p:spPr>
            <a:xfrm>
              <a:off x="4406203" y="2371765"/>
              <a:ext cx="3554729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ZA" sz="2000" dirty="0"/>
                <a:t>Is there coordination of all components of Social Protection through a single window services (e.g. an office within local level government structures that brings social protection services together under one roof)? </a:t>
              </a:r>
              <a:endParaRPr lang="en-US" sz="2000" dirty="0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xmlns="" id="{577D8979-86C2-4D80-9366-B738E494F66A}"/>
                </a:ext>
              </a:extLst>
            </p:cNvPr>
            <p:cNvSpPr/>
            <p:nvPr/>
          </p:nvSpPr>
          <p:spPr>
            <a:xfrm>
              <a:off x="4395569" y="890975"/>
              <a:ext cx="3554730" cy="440120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39FBADD4-8387-40DE-8C48-1175DEB021E8}"/>
              </a:ext>
            </a:extLst>
          </p:cNvPr>
          <p:cNvGrpSpPr/>
          <p:nvPr/>
        </p:nvGrpSpPr>
        <p:grpSpPr>
          <a:xfrm>
            <a:off x="642282" y="1062186"/>
            <a:ext cx="3554730" cy="4452607"/>
            <a:chOff x="4395569" y="890975"/>
            <a:chExt cx="3554730" cy="4452607"/>
          </a:xfrm>
        </p:grpSpPr>
        <p:pic>
          <p:nvPicPr>
            <p:cNvPr id="55" name="Picture 54" descr="MIS POWERPOINT_3DAY content1.jpg">
              <a:extLst>
                <a:ext uri="{FF2B5EF4-FFF2-40B4-BE49-F238E27FC236}">
                  <a16:creationId xmlns:a16="http://schemas.microsoft.com/office/drawing/2014/main" xmlns="" id="{4ACE70E2-57B3-49B3-9C08-3186347850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753" r="27763" b="24876"/>
            <a:stretch/>
          </p:blipFill>
          <p:spPr>
            <a:xfrm>
              <a:off x="4395569" y="4907499"/>
              <a:ext cx="3554730" cy="436083"/>
            </a:xfrm>
            <a:prstGeom prst="rect">
              <a:avLst/>
            </a:prstGeom>
          </p:spPr>
        </p:pic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xmlns="" id="{24645449-C234-4E4F-92A4-C3E0A9254891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10804" y="1237694"/>
              <a:ext cx="674370" cy="757848"/>
            </a:xfrm>
            <a:prstGeom prst="rect">
              <a:avLst/>
            </a:prstGeom>
          </p:spPr>
        </p:pic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xmlns="" id="{2BEDA267-516C-4274-A5C8-2009E72A0834}"/>
                </a:ext>
              </a:extLst>
            </p:cNvPr>
            <p:cNvSpPr txBox="1"/>
            <p:nvPr/>
          </p:nvSpPr>
          <p:spPr>
            <a:xfrm>
              <a:off x="4515584" y="1164545"/>
              <a:ext cx="2681448" cy="830997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latin typeface="Avenir Book"/>
                  <a:cs typeface="Avenir Book"/>
                </a:rPr>
                <a:t>MANAGEMENT &amp; SERVICE DELIVERY LEVEL</a:t>
              </a:r>
              <a:endParaRPr lang="en-US" sz="1600" b="1" dirty="0">
                <a:solidFill>
                  <a:schemeClr val="bg1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xmlns="" id="{512D54E5-DF00-4B86-BAAD-50931EDF28F6}"/>
                </a:ext>
              </a:extLst>
            </p:cNvPr>
            <p:cNvSpPr/>
            <p:nvPr/>
          </p:nvSpPr>
          <p:spPr>
            <a:xfrm>
              <a:off x="4395569" y="890975"/>
              <a:ext cx="3554730" cy="440120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736792" y="2751575"/>
            <a:ext cx="333421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400" dirty="0"/>
              <a:t>Is there coordination between the social assistance Programs and skills development and empowerment Programs? (Graduation)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728944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39FBADD4-8387-40DE-8C48-1175DEB021E8}"/>
              </a:ext>
            </a:extLst>
          </p:cNvPr>
          <p:cNvGrpSpPr/>
          <p:nvPr/>
        </p:nvGrpSpPr>
        <p:grpSpPr>
          <a:xfrm>
            <a:off x="642282" y="1062186"/>
            <a:ext cx="3554730" cy="4452607"/>
            <a:chOff x="4395569" y="890975"/>
            <a:chExt cx="3554730" cy="4452607"/>
          </a:xfrm>
        </p:grpSpPr>
        <p:pic>
          <p:nvPicPr>
            <p:cNvPr id="55" name="Picture 54" descr="MIS POWERPOINT_3DAY content1.jpg">
              <a:extLst>
                <a:ext uri="{FF2B5EF4-FFF2-40B4-BE49-F238E27FC236}">
                  <a16:creationId xmlns:a16="http://schemas.microsoft.com/office/drawing/2014/main" xmlns="" id="{4ACE70E2-57B3-49B3-9C08-3186347850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753" r="27763" b="24876"/>
            <a:stretch/>
          </p:blipFill>
          <p:spPr>
            <a:xfrm>
              <a:off x="4395569" y="4907499"/>
              <a:ext cx="3554730" cy="436083"/>
            </a:xfrm>
            <a:prstGeom prst="rect">
              <a:avLst/>
            </a:prstGeom>
          </p:spPr>
        </p:pic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xmlns="" id="{24645449-C234-4E4F-92A4-C3E0A9254891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6480" y="1237694"/>
              <a:ext cx="674370" cy="757848"/>
            </a:xfrm>
            <a:prstGeom prst="rect">
              <a:avLst/>
            </a:prstGeom>
          </p:spPr>
        </p:pic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xmlns="" id="{2BEDA267-516C-4274-A5C8-2009E72A0834}"/>
                </a:ext>
              </a:extLst>
            </p:cNvPr>
            <p:cNvSpPr txBox="1"/>
            <p:nvPr/>
          </p:nvSpPr>
          <p:spPr>
            <a:xfrm>
              <a:off x="4515584" y="1164545"/>
              <a:ext cx="2681448" cy="830997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latin typeface="Avenir Book"/>
                  <a:cs typeface="Avenir Book"/>
                </a:rPr>
                <a:t>MANAGEMENT &amp; SERVICE DELIVERY LEVEL</a:t>
              </a:r>
              <a:endParaRPr lang="en-US" sz="1600" b="1" dirty="0">
                <a:solidFill>
                  <a:schemeClr val="bg1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xmlns="" id="{512D54E5-DF00-4B86-BAAD-50931EDF28F6}"/>
                </a:ext>
              </a:extLst>
            </p:cNvPr>
            <p:cNvSpPr/>
            <p:nvPr/>
          </p:nvSpPr>
          <p:spPr>
            <a:xfrm>
              <a:off x="4395569" y="890975"/>
              <a:ext cx="3554730" cy="440120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791359" y="2890051"/>
            <a:ext cx="333421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3200" dirty="0"/>
              <a:t>Has an integrated grievance system across Programs been developed?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61823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4D0B0820-E162-40D2-BC2F-21B381D889AA}"/>
              </a:ext>
            </a:extLst>
          </p:cNvPr>
          <p:cNvGrpSpPr/>
          <p:nvPr/>
        </p:nvGrpSpPr>
        <p:grpSpPr>
          <a:xfrm>
            <a:off x="8432389" y="1043375"/>
            <a:ext cx="3562188" cy="4452607"/>
            <a:chOff x="4395569" y="890975"/>
            <a:chExt cx="3562188" cy="4452607"/>
          </a:xfrm>
        </p:grpSpPr>
        <p:pic>
          <p:nvPicPr>
            <p:cNvPr id="30" name="Picture 29" descr="MIS POWERPOINT_3DAY content1.jpg">
              <a:extLst>
                <a:ext uri="{FF2B5EF4-FFF2-40B4-BE49-F238E27FC236}">
                  <a16:creationId xmlns:a16="http://schemas.microsoft.com/office/drawing/2014/main" xmlns="" id="{3D14D159-2578-4936-95FD-B8550ED8BEA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753" r="27763" b="24876"/>
            <a:stretch/>
          </p:blipFill>
          <p:spPr>
            <a:xfrm>
              <a:off x="4395569" y="4907499"/>
              <a:ext cx="3554730" cy="436083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xmlns="" id="{6BC56245-A660-48B8-9571-D87FE1045437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04491" y="909786"/>
              <a:ext cx="674370" cy="757848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804397CE-FBC4-4A9C-AB98-959E647537C9}"/>
                </a:ext>
              </a:extLst>
            </p:cNvPr>
            <p:cNvSpPr txBox="1"/>
            <p:nvPr/>
          </p:nvSpPr>
          <p:spPr>
            <a:xfrm>
              <a:off x="4515584" y="1188091"/>
              <a:ext cx="2617470" cy="430887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en-US" sz="2800" dirty="0">
                <a:solidFill>
                  <a:schemeClr val="bg1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8CA4B937-2E71-4E13-BE96-FA9FDD93B0D3}"/>
                </a:ext>
              </a:extLst>
            </p:cNvPr>
            <p:cNvSpPr txBox="1"/>
            <p:nvPr/>
          </p:nvSpPr>
          <p:spPr>
            <a:xfrm>
              <a:off x="4472865" y="1216518"/>
              <a:ext cx="22739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2000" b="1" dirty="0">
                  <a:solidFill>
                    <a:schemeClr val="bg1"/>
                  </a:solidFill>
                </a:rPr>
                <a:t>POLICY LEVEL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26D0BD39-8523-4AD0-BB8C-7B663A1D4F36}"/>
                </a:ext>
              </a:extLst>
            </p:cNvPr>
            <p:cNvSpPr txBox="1"/>
            <p:nvPr/>
          </p:nvSpPr>
          <p:spPr>
            <a:xfrm>
              <a:off x="4403028" y="1964750"/>
              <a:ext cx="3554729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ZA" sz="2400" dirty="0"/>
                <a:t>Is the national coordinating structure that leads Social Protection Policy development and review representative of all relevant ministries, civil society, Labour and business?</a:t>
              </a:r>
              <a:endParaRPr lang="en-US" sz="2400" dirty="0"/>
            </a:p>
            <a:p>
              <a:endParaRPr lang="en-ZA" dirty="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xmlns="" id="{2BDFADED-6E44-4D04-88C5-DDB274E6B223}"/>
                </a:ext>
              </a:extLst>
            </p:cNvPr>
            <p:cNvSpPr/>
            <p:nvPr/>
          </p:nvSpPr>
          <p:spPr>
            <a:xfrm>
              <a:off x="4395569" y="890975"/>
              <a:ext cx="3554730" cy="440120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xmlns="" id="{858D516A-2A75-402C-8D71-28F54108B5BA}"/>
              </a:ext>
            </a:extLst>
          </p:cNvPr>
          <p:cNvGrpSpPr/>
          <p:nvPr/>
        </p:nvGrpSpPr>
        <p:grpSpPr>
          <a:xfrm>
            <a:off x="4506815" y="1043375"/>
            <a:ext cx="3595884" cy="4452607"/>
            <a:chOff x="4354415" y="890975"/>
            <a:chExt cx="3595884" cy="4452607"/>
          </a:xfrm>
        </p:grpSpPr>
        <p:pic>
          <p:nvPicPr>
            <p:cNvPr id="48" name="Picture 47" descr="MIS POWERPOINT_3DAY content1.jpg">
              <a:extLst>
                <a:ext uri="{FF2B5EF4-FFF2-40B4-BE49-F238E27FC236}">
                  <a16:creationId xmlns:a16="http://schemas.microsoft.com/office/drawing/2014/main" xmlns="" id="{1830D5FB-2D28-48FF-8FB9-96057BFC32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753" r="27763" b="24876"/>
            <a:stretch/>
          </p:blipFill>
          <p:spPr>
            <a:xfrm>
              <a:off x="4395569" y="4907499"/>
              <a:ext cx="3554730" cy="436083"/>
            </a:xfrm>
            <a:prstGeom prst="rect">
              <a:avLst/>
            </a:prstGeom>
          </p:spPr>
        </p:pic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xmlns="" id="{6D35142C-C982-459D-AA4E-EC769BE8148A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04491" y="909786"/>
              <a:ext cx="674370" cy="757848"/>
            </a:xfrm>
            <a:prstGeom prst="rect">
              <a:avLst/>
            </a:prstGeom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xmlns="" id="{EDE8BD8C-4BE5-4536-B062-2428A85D6D55}"/>
                </a:ext>
              </a:extLst>
            </p:cNvPr>
            <p:cNvSpPr txBox="1"/>
            <p:nvPr/>
          </p:nvSpPr>
          <p:spPr>
            <a:xfrm>
              <a:off x="4515584" y="1188091"/>
              <a:ext cx="2617470" cy="430887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en-US" sz="2800" dirty="0">
                <a:solidFill>
                  <a:schemeClr val="bg1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xmlns="" id="{1CA94CA9-D2F7-4BDD-904D-F8E56B934C66}"/>
                </a:ext>
              </a:extLst>
            </p:cNvPr>
            <p:cNvSpPr txBox="1"/>
            <p:nvPr/>
          </p:nvSpPr>
          <p:spPr>
            <a:xfrm>
              <a:off x="4472865" y="1216518"/>
              <a:ext cx="22739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2000" b="1" dirty="0">
                  <a:solidFill>
                    <a:schemeClr val="bg1"/>
                  </a:solidFill>
                </a:rPr>
                <a:t>POLICY LEVEL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xmlns="" id="{32B95DA9-0589-4606-B8E2-DCE66FC11ADC}"/>
                </a:ext>
              </a:extLst>
            </p:cNvPr>
            <p:cNvSpPr txBox="1"/>
            <p:nvPr/>
          </p:nvSpPr>
          <p:spPr>
            <a:xfrm>
              <a:off x="4354415" y="1983561"/>
              <a:ext cx="3554729" cy="2954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ZA" sz="2800" dirty="0"/>
                <a:t>Is there a coordinating structure at national level that leads Social Protection Policy development and review?</a:t>
              </a:r>
              <a:endParaRPr lang="en-US" sz="2800" dirty="0"/>
            </a:p>
            <a:p>
              <a:endParaRPr lang="en-ZA" dirty="0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xmlns="" id="{577D8979-86C2-4D80-9366-B738E494F66A}"/>
                </a:ext>
              </a:extLst>
            </p:cNvPr>
            <p:cNvSpPr/>
            <p:nvPr/>
          </p:nvSpPr>
          <p:spPr>
            <a:xfrm>
              <a:off x="4395569" y="890975"/>
              <a:ext cx="3554730" cy="440120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pic>
        <p:nvPicPr>
          <p:cNvPr id="55" name="Picture 54" descr="MIS POWERPOINT_3DAY content1.jpg">
            <a:extLst>
              <a:ext uri="{FF2B5EF4-FFF2-40B4-BE49-F238E27FC236}">
                <a16:creationId xmlns:a16="http://schemas.microsoft.com/office/drawing/2014/main" xmlns="" id="{4ACE70E2-57B3-49B3-9C08-3186347850A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753" r="27763" b="24876"/>
          <a:stretch/>
        </p:blipFill>
        <p:spPr>
          <a:xfrm>
            <a:off x="642282" y="5078710"/>
            <a:ext cx="3554730" cy="436083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xmlns="" id="{24645449-C234-4E4F-92A4-C3E0A925489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1204" y="1080997"/>
            <a:ext cx="674370" cy="757848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xmlns="" id="{2BEDA267-516C-4274-A5C8-2009E72A0834}"/>
              </a:ext>
            </a:extLst>
          </p:cNvPr>
          <p:cNvSpPr txBox="1"/>
          <p:nvPr/>
        </p:nvSpPr>
        <p:spPr>
          <a:xfrm>
            <a:off x="762297" y="1359302"/>
            <a:ext cx="2617470" cy="430887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n-US" sz="2800" dirty="0">
              <a:solidFill>
                <a:schemeClr val="bg1"/>
              </a:solidFill>
              <a:latin typeface="Avenir Book"/>
              <a:cs typeface="Avenir Book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xmlns="" id="{D27D4E18-4A49-4A91-BC51-AA11BDEFAF5B}"/>
              </a:ext>
            </a:extLst>
          </p:cNvPr>
          <p:cNvSpPr txBox="1"/>
          <p:nvPr/>
        </p:nvSpPr>
        <p:spPr>
          <a:xfrm>
            <a:off x="719578" y="1387729"/>
            <a:ext cx="2273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000" b="1" dirty="0">
                <a:solidFill>
                  <a:schemeClr val="bg1"/>
                </a:solidFill>
              </a:rPr>
              <a:t>POLICY LEVEL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xmlns="" id="{5C370EA1-FEF5-49FA-AA9C-DEAC87A2A3E9}"/>
              </a:ext>
            </a:extLst>
          </p:cNvPr>
          <p:cNvSpPr txBox="1"/>
          <p:nvPr/>
        </p:nvSpPr>
        <p:spPr>
          <a:xfrm>
            <a:off x="649741" y="2135961"/>
            <a:ext cx="3554729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3200" dirty="0"/>
              <a:t>Is there a Social Protection Strategy which operationalizes the policy?</a:t>
            </a:r>
          </a:p>
          <a:p>
            <a:endParaRPr lang="en-ZA" dirty="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xmlns="" id="{512D54E5-DF00-4B86-BAAD-50931EDF28F6}"/>
              </a:ext>
            </a:extLst>
          </p:cNvPr>
          <p:cNvSpPr/>
          <p:nvPr/>
        </p:nvSpPr>
        <p:spPr>
          <a:xfrm>
            <a:off x="642282" y="1062186"/>
            <a:ext cx="3554730" cy="440120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45714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4D0B0820-E162-40D2-BC2F-21B381D889AA}"/>
              </a:ext>
            </a:extLst>
          </p:cNvPr>
          <p:cNvGrpSpPr/>
          <p:nvPr/>
        </p:nvGrpSpPr>
        <p:grpSpPr>
          <a:xfrm>
            <a:off x="8401626" y="1043375"/>
            <a:ext cx="3585493" cy="4452607"/>
            <a:chOff x="4364806" y="890975"/>
            <a:chExt cx="3585493" cy="4452607"/>
          </a:xfrm>
        </p:grpSpPr>
        <p:pic>
          <p:nvPicPr>
            <p:cNvPr id="30" name="Picture 29" descr="MIS POWERPOINT_3DAY content1.jpg">
              <a:extLst>
                <a:ext uri="{FF2B5EF4-FFF2-40B4-BE49-F238E27FC236}">
                  <a16:creationId xmlns:a16="http://schemas.microsoft.com/office/drawing/2014/main" xmlns="" id="{3D14D159-2578-4936-95FD-B8550ED8BEA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753" r="27763" b="24876"/>
            <a:stretch/>
          </p:blipFill>
          <p:spPr>
            <a:xfrm>
              <a:off x="4395569" y="4907499"/>
              <a:ext cx="3554730" cy="436083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xmlns="" id="{6BC56245-A660-48B8-9571-D87FE1045437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04491" y="909786"/>
              <a:ext cx="674370" cy="757848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804397CE-FBC4-4A9C-AB98-959E647537C9}"/>
                </a:ext>
              </a:extLst>
            </p:cNvPr>
            <p:cNvSpPr txBox="1"/>
            <p:nvPr/>
          </p:nvSpPr>
          <p:spPr>
            <a:xfrm>
              <a:off x="4515584" y="1188091"/>
              <a:ext cx="2617470" cy="430887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en-US" sz="2800" dirty="0">
                <a:solidFill>
                  <a:schemeClr val="bg1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8CA4B937-2E71-4E13-BE96-FA9FDD93B0D3}"/>
                </a:ext>
              </a:extLst>
            </p:cNvPr>
            <p:cNvSpPr txBox="1"/>
            <p:nvPr/>
          </p:nvSpPr>
          <p:spPr>
            <a:xfrm>
              <a:off x="4472865" y="1216518"/>
              <a:ext cx="22739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2000" b="1" dirty="0">
                  <a:solidFill>
                    <a:schemeClr val="bg1"/>
                  </a:solidFill>
                </a:rPr>
                <a:t>POLICY LEVEL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26D0BD39-8523-4AD0-BB8C-7B663A1D4F36}"/>
                </a:ext>
              </a:extLst>
            </p:cNvPr>
            <p:cNvSpPr txBox="1"/>
            <p:nvPr/>
          </p:nvSpPr>
          <p:spPr>
            <a:xfrm>
              <a:off x="4364806" y="2270774"/>
              <a:ext cx="3554729" cy="2585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ZA" sz="2400" dirty="0"/>
                <a:t>Is there a clear line of accountability of the coordinating structure that leads Social Protection Policy development and review?</a:t>
              </a:r>
              <a:endParaRPr lang="en-US" sz="2400" dirty="0"/>
            </a:p>
            <a:p>
              <a:endParaRPr lang="en-ZA" dirty="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xmlns="" id="{2BDFADED-6E44-4D04-88C5-DDB274E6B223}"/>
                </a:ext>
              </a:extLst>
            </p:cNvPr>
            <p:cNvSpPr/>
            <p:nvPr/>
          </p:nvSpPr>
          <p:spPr>
            <a:xfrm>
              <a:off x="4395569" y="890975"/>
              <a:ext cx="3554730" cy="440120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xmlns="" id="{858D516A-2A75-402C-8D71-28F54108B5BA}"/>
              </a:ext>
            </a:extLst>
          </p:cNvPr>
          <p:cNvGrpSpPr/>
          <p:nvPr/>
        </p:nvGrpSpPr>
        <p:grpSpPr>
          <a:xfrm>
            <a:off x="4547969" y="1043375"/>
            <a:ext cx="3562189" cy="4452607"/>
            <a:chOff x="4395569" y="890975"/>
            <a:chExt cx="3562189" cy="4452607"/>
          </a:xfrm>
        </p:grpSpPr>
        <p:pic>
          <p:nvPicPr>
            <p:cNvPr id="48" name="Picture 47" descr="MIS POWERPOINT_3DAY content1.jpg">
              <a:extLst>
                <a:ext uri="{FF2B5EF4-FFF2-40B4-BE49-F238E27FC236}">
                  <a16:creationId xmlns:a16="http://schemas.microsoft.com/office/drawing/2014/main" xmlns="" id="{1830D5FB-2D28-48FF-8FB9-96057BFC32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753" r="27763" b="24876"/>
            <a:stretch/>
          </p:blipFill>
          <p:spPr>
            <a:xfrm>
              <a:off x="4395569" y="4907499"/>
              <a:ext cx="3554730" cy="436083"/>
            </a:xfrm>
            <a:prstGeom prst="rect">
              <a:avLst/>
            </a:prstGeom>
          </p:spPr>
        </p:pic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xmlns="" id="{6D35142C-C982-459D-AA4E-EC769BE8148A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04491" y="909786"/>
              <a:ext cx="674370" cy="757848"/>
            </a:xfrm>
            <a:prstGeom prst="rect">
              <a:avLst/>
            </a:prstGeom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xmlns="" id="{EDE8BD8C-4BE5-4536-B062-2428A85D6D55}"/>
                </a:ext>
              </a:extLst>
            </p:cNvPr>
            <p:cNvSpPr txBox="1"/>
            <p:nvPr/>
          </p:nvSpPr>
          <p:spPr>
            <a:xfrm>
              <a:off x="4515584" y="1188091"/>
              <a:ext cx="2617470" cy="430887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en-US" sz="2800" dirty="0">
                <a:solidFill>
                  <a:schemeClr val="bg1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xmlns="" id="{1CA94CA9-D2F7-4BDD-904D-F8E56B934C66}"/>
                </a:ext>
              </a:extLst>
            </p:cNvPr>
            <p:cNvSpPr txBox="1"/>
            <p:nvPr/>
          </p:nvSpPr>
          <p:spPr>
            <a:xfrm>
              <a:off x="4472865" y="1216518"/>
              <a:ext cx="22739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2000" b="1" dirty="0">
                  <a:solidFill>
                    <a:schemeClr val="bg1"/>
                  </a:solidFill>
                </a:rPr>
                <a:t>POLICY LEVEL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xmlns="" id="{32B95DA9-0589-4606-B8E2-DCE66FC11ADC}"/>
                </a:ext>
              </a:extLst>
            </p:cNvPr>
            <p:cNvSpPr txBox="1"/>
            <p:nvPr/>
          </p:nvSpPr>
          <p:spPr>
            <a:xfrm>
              <a:off x="4403029" y="1881443"/>
              <a:ext cx="3554729" cy="34470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ZA" sz="2200" dirty="0"/>
                <a:t>Are there </a:t>
              </a:r>
              <a:r>
                <a:rPr lang="en-ZA" sz="2200" dirty="0" err="1"/>
                <a:t>ToRs</a:t>
              </a:r>
              <a:r>
                <a:rPr lang="en-ZA" sz="2200" dirty="0"/>
                <a:t> or MoUs for all the members of the coordinating structure that leads Social Protection Policy development and review which includes clearly defined roles and responsibilities of all agencies?</a:t>
              </a:r>
              <a:endParaRPr lang="en-US" sz="2200" dirty="0"/>
            </a:p>
            <a:p>
              <a:pPr algn="ctr"/>
              <a:endParaRPr lang="en-ZA" sz="2000" dirty="0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xmlns="" id="{577D8979-86C2-4D80-9366-B738E494F66A}"/>
                </a:ext>
              </a:extLst>
            </p:cNvPr>
            <p:cNvSpPr/>
            <p:nvPr/>
          </p:nvSpPr>
          <p:spPr>
            <a:xfrm>
              <a:off x="4395569" y="890975"/>
              <a:ext cx="3554730" cy="440120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39FBADD4-8387-40DE-8C48-1175DEB021E8}"/>
              </a:ext>
            </a:extLst>
          </p:cNvPr>
          <p:cNvGrpSpPr/>
          <p:nvPr/>
        </p:nvGrpSpPr>
        <p:grpSpPr>
          <a:xfrm>
            <a:off x="642282" y="1062186"/>
            <a:ext cx="3562188" cy="4452607"/>
            <a:chOff x="4395569" y="890975"/>
            <a:chExt cx="3562188" cy="4452607"/>
          </a:xfrm>
        </p:grpSpPr>
        <p:pic>
          <p:nvPicPr>
            <p:cNvPr id="55" name="Picture 54" descr="MIS POWERPOINT_3DAY content1.jpg">
              <a:extLst>
                <a:ext uri="{FF2B5EF4-FFF2-40B4-BE49-F238E27FC236}">
                  <a16:creationId xmlns:a16="http://schemas.microsoft.com/office/drawing/2014/main" xmlns="" id="{4ACE70E2-57B3-49B3-9C08-3186347850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753" r="27763" b="24876"/>
            <a:stretch/>
          </p:blipFill>
          <p:spPr>
            <a:xfrm>
              <a:off x="4395569" y="4907499"/>
              <a:ext cx="3554730" cy="436083"/>
            </a:xfrm>
            <a:prstGeom prst="rect">
              <a:avLst/>
            </a:prstGeom>
          </p:spPr>
        </p:pic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xmlns="" id="{24645449-C234-4E4F-92A4-C3E0A9254891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04491" y="909786"/>
              <a:ext cx="674370" cy="757848"/>
            </a:xfrm>
            <a:prstGeom prst="rect">
              <a:avLst/>
            </a:prstGeom>
          </p:spPr>
        </p:pic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xmlns="" id="{2BEDA267-516C-4274-A5C8-2009E72A0834}"/>
                </a:ext>
              </a:extLst>
            </p:cNvPr>
            <p:cNvSpPr txBox="1"/>
            <p:nvPr/>
          </p:nvSpPr>
          <p:spPr>
            <a:xfrm>
              <a:off x="4515584" y="1188091"/>
              <a:ext cx="2617470" cy="430887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en-US" sz="2800" dirty="0">
                <a:solidFill>
                  <a:schemeClr val="bg1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xmlns="" id="{D27D4E18-4A49-4A91-BC51-AA11BDEFAF5B}"/>
                </a:ext>
              </a:extLst>
            </p:cNvPr>
            <p:cNvSpPr txBox="1"/>
            <p:nvPr/>
          </p:nvSpPr>
          <p:spPr>
            <a:xfrm>
              <a:off x="4472865" y="1216518"/>
              <a:ext cx="22739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2000" b="1" dirty="0">
                  <a:solidFill>
                    <a:schemeClr val="bg1"/>
                  </a:solidFill>
                </a:rPr>
                <a:t>POLICY LEVEL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xmlns="" id="{5C370EA1-FEF5-49FA-AA9C-DEAC87A2A3E9}"/>
                </a:ext>
              </a:extLst>
            </p:cNvPr>
            <p:cNvSpPr txBox="1"/>
            <p:nvPr/>
          </p:nvSpPr>
          <p:spPr>
            <a:xfrm>
              <a:off x="4403028" y="1964750"/>
              <a:ext cx="3554729" cy="29546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ZA" sz="2400" dirty="0"/>
                <a:t>Is the national coordinating structure that leads Social Protection Policy development and </a:t>
              </a:r>
              <a:r>
                <a:rPr lang="en-ZA" sz="2400" dirty="0" smtClean="0"/>
                <a:t>review, led </a:t>
              </a:r>
              <a:r>
                <a:rPr lang="en-ZA" sz="2400" dirty="0"/>
                <a:t>by a strong ministry with the capacity to lead the coordination?  </a:t>
              </a:r>
              <a:endParaRPr lang="en-US" sz="2400" dirty="0"/>
            </a:p>
            <a:p>
              <a:endParaRPr lang="en-ZA" dirty="0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xmlns="" id="{512D54E5-DF00-4B86-BAAD-50931EDF28F6}"/>
                </a:ext>
              </a:extLst>
            </p:cNvPr>
            <p:cNvSpPr/>
            <p:nvPr/>
          </p:nvSpPr>
          <p:spPr>
            <a:xfrm>
              <a:off x="4395569" y="890975"/>
              <a:ext cx="3554730" cy="440120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</p:spTree>
    <p:extLst>
      <p:ext uri="{BB962C8B-B14F-4D97-AF65-F5344CB8AC3E}">
        <p14:creationId xmlns:p14="http://schemas.microsoft.com/office/powerpoint/2010/main" val="4089479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>
            <a:extLst>
              <a:ext uri="{FF2B5EF4-FFF2-40B4-BE49-F238E27FC236}">
                <a16:creationId xmlns:a16="http://schemas.microsoft.com/office/drawing/2014/main" xmlns="" id="{858D516A-2A75-402C-8D71-28F54108B5BA}"/>
              </a:ext>
            </a:extLst>
          </p:cNvPr>
          <p:cNvGrpSpPr/>
          <p:nvPr/>
        </p:nvGrpSpPr>
        <p:grpSpPr>
          <a:xfrm>
            <a:off x="4545008" y="1043375"/>
            <a:ext cx="3557691" cy="4452607"/>
            <a:chOff x="4392608" y="890975"/>
            <a:chExt cx="3557691" cy="4452607"/>
          </a:xfrm>
        </p:grpSpPr>
        <p:pic>
          <p:nvPicPr>
            <p:cNvPr id="48" name="Picture 47" descr="MIS POWERPOINT_3DAY content1.jpg">
              <a:extLst>
                <a:ext uri="{FF2B5EF4-FFF2-40B4-BE49-F238E27FC236}">
                  <a16:creationId xmlns:a16="http://schemas.microsoft.com/office/drawing/2014/main" xmlns="" id="{1830D5FB-2D28-48FF-8FB9-96057BFC32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753" r="27763" b="24876"/>
            <a:stretch/>
          </p:blipFill>
          <p:spPr>
            <a:xfrm>
              <a:off x="4395569" y="4907499"/>
              <a:ext cx="3554730" cy="436083"/>
            </a:xfrm>
            <a:prstGeom prst="rect">
              <a:avLst/>
            </a:prstGeom>
          </p:spPr>
        </p:pic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xmlns="" id="{6D35142C-C982-459D-AA4E-EC769BE8148A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04491" y="909786"/>
              <a:ext cx="674370" cy="757848"/>
            </a:xfrm>
            <a:prstGeom prst="rect">
              <a:avLst/>
            </a:prstGeom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xmlns="" id="{EDE8BD8C-4BE5-4536-B062-2428A85D6D55}"/>
                </a:ext>
              </a:extLst>
            </p:cNvPr>
            <p:cNvSpPr txBox="1"/>
            <p:nvPr/>
          </p:nvSpPr>
          <p:spPr>
            <a:xfrm>
              <a:off x="4515584" y="1188091"/>
              <a:ext cx="2617470" cy="430887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en-US" sz="2800" dirty="0">
                <a:solidFill>
                  <a:schemeClr val="bg1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xmlns="" id="{1CA94CA9-D2F7-4BDD-904D-F8E56B934C66}"/>
                </a:ext>
              </a:extLst>
            </p:cNvPr>
            <p:cNvSpPr txBox="1"/>
            <p:nvPr/>
          </p:nvSpPr>
          <p:spPr>
            <a:xfrm>
              <a:off x="4472865" y="1216518"/>
              <a:ext cx="22739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2000" b="1" dirty="0">
                  <a:solidFill>
                    <a:schemeClr val="bg1"/>
                  </a:solidFill>
                </a:rPr>
                <a:t>POLICY LEVEL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xmlns="" id="{32B95DA9-0589-4606-B8E2-DCE66FC11ADC}"/>
                </a:ext>
              </a:extLst>
            </p:cNvPr>
            <p:cNvSpPr txBox="1"/>
            <p:nvPr/>
          </p:nvSpPr>
          <p:spPr>
            <a:xfrm>
              <a:off x="4392608" y="2609761"/>
              <a:ext cx="3554729" cy="19697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ZA" sz="3000" dirty="0"/>
                <a:t>Is there coordination by </a:t>
              </a:r>
              <a:r>
                <a:rPr lang="en-ZA" sz="3200" dirty="0"/>
                <a:t>donors</a:t>
              </a:r>
              <a:r>
                <a:rPr lang="en-ZA" sz="3000" dirty="0"/>
                <a:t> for policy </a:t>
              </a:r>
              <a:r>
                <a:rPr lang="en-ZA" sz="3000" dirty="0" smtClean="0"/>
                <a:t>development/review </a:t>
              </a:r>
              <a:r>
                <a:rPr lang="en-ZA" sz="3000" dirty="0"/>
                <a:t>of social protection?</a:t>
              </a:r>
              <a:endParaRPr lang="en-US" sz="3000" dirty="0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xmlns="" id="{577D8979-86C2-4D80-9366-B738E494F66A}"/>
                </a:ext>
              </a:extLst>
            </p:cNvPr>
            <p:cNvSpPr/>
            <p:nvPr/>
          </p:nvSpPr>
          <p:spPr>
            <a:xfrm>
              <a:off x="4395569" y="890975"/>
              <a:ext cx="3554730" cy="440120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39FBADD4-8387-40DE-8C48-1175DEB021E8}"/>
              </a:ext>
            </a:extLst>
          </p:cNvPr>
          <p:cNvGrpSpPr/>
          <p:nvPr/>
        </p:nvGrpSpPr>
        <p:grpSpPr>
          <a:xfrm>
            <a:off x="642282" y="1062186"/>
            <a:ext cx="3562188" cy="4490095"/>
            <a:chOff x="4395569" y="890975"/>
            <a:chExt cx="3562188" cy="4490095"/>
          </a:xfrm>
        </p:grpSpPr>
        <p:pic>
          <p:nvPicPr>
            <p:cNvPr id="55" name="Picture 54" descr="MIS POWERPOINT_3DAY content1.jpg">
              <a:extLst>
                <a:ext uri="{FF2B5EF4-FFF2-40B4-BE49-F238E27FC236}">
                  <a16:creationId xmlns:a16="http://schemas.microsoft.com/office/drawing/2014/main" xmlns="" id="{4ACE70E2-57B3-49B3-9C08-3186347850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753" r="27763" b="24876"/>
            <a:stretch/>
          </p:blipFill>
          <p:spPr>
            <a:xfrm>
              <a:off x="4395569" y="4907499"/>
              <a:ext cx="3554730" cy="436083"/>
            </a:xfrm>
            <a:prstGeom prst="rect">
              <a:avLst/>
            </a:prstGeom>
          </p:spPr>
        </p:pic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xmlns="" id="{24645449-C234-4E4F-92A4-C3E0A9254891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04491" y="909786"/>
              <a:ext cx="674370" cy="757848"/>
            </a:xfrm>
            <a:prstGeom prst="rect">
              <a:avLst/>
            </a:prstGeom>
          </p:spPr>
        </p:pic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xmlns="" id="{2BEDA267-516C-4274-A5C8-2009E72A0834}"/>
                </a:ext>
              </a:extLst>
            </p:cNvPr>
            <p:cNvSpPr txBox="1"/>
            <p:nvPr/>
          </p:nvSpPr>
          <p:spPr>
            <a:xfrm>
              <a:off x="4515584" y="1188091"/>
              <a:ext cx="2617470" cy="430887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en-US" sz="2800" dirty="0">
                <a:solidFill>
                  <a:schemeClr val="bg1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xmlns="" id="{D27D4E18-4A49-4A91-BC51-AA11BDEFAF5B}"/>
                </a:ext>
              </a:extLst>
            </p:cNvPr>
            <p:cNvSpPr txBox="1"/>
            <p:nvPr/>
          </p:nvSpPr>
          <p:spPr>
            <a:xfrm>
              <a:off x="4472865" y="1216518"/>
              <a:ext cx="22739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ZA" sz="2000" b="1" dirty="0">
                  <a:solidFill>
                    <a:schemeClr val="bg1"/>
                  </a:solidFill>
                </a:rPr>
                <a:t>POLICY LEVEL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xmlns="" id="{5C370EA1-FEF5-49FA-AA9C-DEAC87A2A3E9}"/>
                </a:ext>
              </a:extLst>
            </p:cNvPr>
            <p:cNvSpPr txBox="1"/>
            <p:nvPr/>
          </p:nvSpPr>
          <p:spPr>
            <a:xfrm>
              <a:off x="4403028" y="1964750"/>
              <a:ext cx="3554729" cy="34163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ZA" sz="2400" dirty="0"/>
                <a:t>Does the coordinating structure that leads Social Protection Policy development and review meet regularly? (Is there a yearly meeting plan?)  And do all members attend meetings regularly?</a:t>
              </a:r>
              <a:endParaRPr lang="en-US" sz="2400" dirty="0"/>
            </a:p>
            <a:p>
              <a:pPr algn="ctr"/>
              <a:endParaRPr lang="en-ZA" sz="2400" dirty="0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xmlns="" id="{512D54E5-DF00-4B86-BAAD-50931EDF28F6}"/>
                </a:ext>
              </a:extLst>
            </p:cNvPr>
            <p:cNvSpPr/>
            <p:nvPr/>
          </p:nvSpPr>
          <p:spPr>
            <a:xfrm>
              <a:off x="4395569" y="890975"/>
              <a:ext cx="3554730" cy="440120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</p:spTree>
    <p:extLst>
      <p:ext uri="{BB962C8B-B14F-4D97-AF65-F5344CB8AC3E}">
        <p14:creationId xmlns:p14="http://schemas.microsoft.com/office/powerpoint/2010/main" val="7196082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4D0B0820-E162-40D2-BC2F-21B381D889AA}"/>
              </a:ext>
            </a:extLst>
          </p:cNvPr>
          <p:cNvGrpSpPr/>
          <p:nvPr/>
        </p:nvGrpSpPr>
        <p:grpSpPr>
          <a:xfrm>
            <a:off x="8432389" y="1043375"/>
            <a:ext cx="3562188" cy="4452607"/>
            <a:chOff x="4395569" y="890975"/>
            <a:chExt cx="3562188" cy="4452607"/>
          </a:xfrm>
        </p:grpSpPr>
        <p:pic>
          <p:nvPicPr>
            <p:cNvPr id="30" name="Picture 29" descr="MIS POWERPOINT_3DAY content1.jpg">
              <a:extLst>
                <a:ext uri="{FF2B5EF4-FFF2-40B4-BE49-F238E27FC236}">
                  <a16:creationId xmlns:a16="http://schemas.microsoft.com/office/drawing/2014/main" xmlns="" id="{3D14D159-2578-4936-95FD-B8550ED8BEA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753" r="27763" b="24876"/>
            <a:stretch/>
          </p:blipFill>
          <p:spPr>
            <a:xfrm>
              <a:off x="4395569" y="4907499"/>
              <a:ext cx="3554730" cy="436083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xmlns="" id="{6BC56245-A660-48B8-9571-D87FE1045437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04491" y="1010283"/>
              <a:ext cx="674370" cy="757848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804397CE-FBC4-4A9C-AB98-959E647537C9}"/>
                </a:ext>
              </a:extLst>
            </p:cNvPr>
            <p:cNvSpPr txBox="1"/>
            <p:nvPr/>
          </p:nvSpPr>
          <p:spPr>
            <a:xfrm>
              <a:off x="4515584" y="1188091"/>
              <a:ext cx="2617470" cy="584775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latin typeface="Avenir Book"/>
                  <a:cs typeface="Avenir Book"/>
                </a:rPr>
                <a:t>INSTITUTIONAL &amp; PROGRAM LEVEL</a:t>
              </a:r>
              <a:endParaRPr lang="en-US" sz="1600" b="1" dirty="0">
                <a:solidFill>
                  <a:schemeClr val="bg1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26D0BD39-8523-4AD0-BB8C-7B663A1D4F36}"/>
                </a:ext>
              </a:extLst>
            </p:cNvPr>
            <p:cNvSpPr txBox="1"/>
            <p:nvPr/>
          </p:nvSpPr>
          <p:spPr>
            <a:xfrm>
              <a:off x="4403028" y="1964750"/>
              <a:ext cx="3554729" cy="3323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ZA" sz="3200" dirty="0"/>
                <a:t>Does the national </a:t>
              </a:r>
              <a:r>
                <a:rPr lang="en-ZA" sz="3200" dirty="0" smtClean="0"/>
                <a:t>program </a:t>
              </a:r>
              <a:r>
                <a:rPr lang="en-ZA" sz="3200" dirty="0"/>
                <a:t>coordinating structure have power to make decisions?</a:t>
              </a:r>
              <a:endParaRPr lang="en-US" sz="3200" dirty="0"/>
            </a:p>
            <a:p>
              <a:endParaRPr lang="en-ZA" dirty="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xmlns="" id="{2BDFADED-6E44-4D04-88C5-DDB274E6B223}"/>
                </a:ext>
              </a:extLst>
            </p:cNvPr>
            <p:cNvSpPr/>
            <p:nvPr/>
          </p:nvSpPr>
          <p:spPr>
            <a:xfrm>
              <a:off x="4395569" y="890975"/>
              <a:ext cx="3554730" cy="440120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xmlns="" id="{858D516A-2A75-402C-8D71-28F54108B5BA}"/>
              </a:ext>
            </a:extLst>
          </p:cNvPr>
          <p:cNvGrpSpPr/>
          <p:nvPr/>
        </p:nvGrpSpPr>
        <p:grpSpPr>
          <a:xfrm>
            <a:off x="4547969" y="1043375"/>
            <a:ext cx="3562189" cy="4452607"/>
            <a:chOff x="4395569" y="890975"/>
            <a:chExt cx="3562189" cy="4452607"/>
          </a:xfrm>
        </p:grpSpPr>
        <p:pic>
          <p:nvPicPr>
            <p:cNvPr id="48" name="Picture 47" descr="MIS POWERPOINT_3DAY content1.jpg">
              <a:extLst>
                <a:ext uri="{FF2B5EF4-FFF2-40B4-BE49-F238E27FC236}">
                  <a16:creationId xmlns:a16="http://schemas.microsoft.com/office/drawing/2014/main" xmlns="" id="{1830D5FB-2D28-48FF-8FB9-96057BFC32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753" r="27763" b="24876"/>
            <a:stretch/>
          </p:blipFill>
          <p:spPr>
            <a:xfrm>
              <a:off x="4395569" y="4907499"/>
              <a:ext cx="3554730" cy="436083"/>
            </a:xfrm>
            <a:prstGeom prst="rect">
              <a:avLst/>
            </a:prstGeom>
          </p:spPr>
        </p:pic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xmlns="" id="{6D35142C-C982-459D-AA4E-EC769BE8148A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6480" y="1037974"/>
              <a:ext cx="674370" cy="757848"/>
            </a:xfrm>
            <a:prstGeom prst="rect">
              <a:avLst/>
            </a:prstGeom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xmlns="" id="{EDE8BD8C-4BE5-4536-B062-2428A85D6D55}"/>
                </a:ext>
              </a:extLst>
            </p:cNvPr>
            <p:cNvSpPr txBox="1"/>
            <p:nvPr/>
          </p:nvSpPr>
          <p:spPr>
            <a:xfrm>
              <a:off x="4502270" y="1183356"/>
              <a:ext cx="2694762" cy="584775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latin typeface="Avenir Book"/>
                  <a:cs typeface="Avenir Book"/>
                </a:rPr>
                <a:t>INSTITUTIONAL &amp; PROGRAM LEVEL</a:t>
              </a:r>
              <a:endParaRPr lang="en-US" sz="1600" b="1" dirty="0">
                <a:solidFill>
                  <a:schemeClr val="bg1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xmlns="" id="{32B95DA9-0589-4606-B8E2-DCE66FC11ADC}"/>
                </a:ext>
              </a:extLst>
            </p:cNvPr>
            <p:cNvSpPr txBox="1"/>
            <p:nvPr/>
          </p:nvSpPr>
          <p:spPr>
            <a:xfrm>
              <a:off x="4403029" y="1881443"/>
              <a:ext cx="3554729" cy="30469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ZA" sz="2400" dirty="0"/>
                <a:t>Are there </a:t>
              </a:r>
              <a:r>
                <a:rPr lang="en-ZA" sz="2400" dirty="0" err="1"/>
                <a:t>ToRs</a:t>
              </a:r>
              <a:r>
                <a:rPr lang="en-ZA" sz="2400" dirty="0"/>
                <a:t> or MoUs for all the members of the national </a:t>
              </a:r>
              <a:r>
                <a:rPr lang="en-ZA" sz="2400" dirty="0" smtClean="0"/>
                <a:t>program </a:t>
              </a:r>
              <a:r>
                <a:rPr lang="en-ZA" sz="2400" dirty="0"/>
                <a:t>coordinating structure which includes clearly defined roles and responsibilities of all agencies?</a:t>
              </a:r>
              <a:endParaRPr lang="en-US" sz="2400" dirty="0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xmlns="" id="{577D8979-86C2-4D80-9366-B738E494F66A}"/>
                </a:ext>
              </a:extLst>
            </p:cNvPr>
            <p:cNvSpPr/>
            <p:nvPr/>
          </p:nvSpPr>
          <p:spPr>
            <a:xfrm>
              <a:off x="4395569" y="890975"/>
              <a:ext cx="3554730" cy="440120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39FBADD4-8387-40DE-8C48-1175DEB021E8}"/>
              </a:ext>
            </a:extLst>
          </p:cNvPr>
          <p:cNvGrpSpPr/>
          <p:nvPr/>
        </p:nvGrpSpPr>
        <p:grpSpPr>
          <a:xfrm>
            <a:off x="570844" y="1062186"/>
            <a:ext cx="3554730" cy="4452607"/>
            <a:chOff x="4395569" y="890975"/>
            <a:chExt cx="3554730" cy="4452607"/>
          </a:xfrm>
        </p:grpSpPr>
        <p:pic>
          <p:nvPicPr>
            <p:cNvPr id="55" name="Picture 54" descr="MIS POWERPOINT_3DAY content1.jpg">
              <a:extLst>
                <a:ext uri="{FF2B5EF4-FFF2-40B4-BE49-F238E27FC236}">
                  <a16:creationId xmlns:a16="http://schemas.microsoft.com/office/drawing/2014/main" xmlns="" id="{4ACE70E2-57B3-49B3-9C08-3186347850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753" r="27763" b="24876"/>
            <a:stretch/>
          </p:blipFill>
          <p:spPr>
            <a:xfrm>
              <a:off x="4395569" y="4907499"/>
              <a:ext cx="3554730" cy="436083"/>
            </a:xfrm>
            <a:prstGeom prst="rect">
              <a:avLst/>
            </a:prstGeom>
          </p:spPr>
        </p:pic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xmlns="" id="{24645449-C234-4E4F-92A4-C3E0A9254891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6480" y="1019163"/>
              <a:ext cx="674370" cy="757848"/>
            </a:xfrm>
            <a:prstGeom prst="rect">
              <a:avLst/>
            </a:prstGeom>
          </p:spPr>
        </p:pic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xmlns="" id="{2BEDA267-516C-4274-A5C8-2009E72A0834}"/>
                </a:ext>
              </a:extLst>
            </p:cNvPr>
            <p:cNvSpPr txBox="1"/>
            <p:nvPr/>
          </p:nvSpPr>
          <p:spPr>
            <a:xfrm>
              <a:off x="4515584" y="1164545"/>
              <a:ext cx="2681448" cy="584775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latin typeface="Avenir Book"/>
                  <a:cs typeface="Avenir Book"/>
                </a:rPr>
                <a:t>INSTITUTIONAL &amp; PROGRAM LEVEL</a:t>
              </a:r>
              <a:endParaRPr lang="en-US" sz="1600" b="1" dirty="0">
                <a:solidFill>
                  <a:schemeClr val="bg1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xmlns="" id="{512D54E5-DF00-4B86-BAAD-50931EDF28F6}"/>
                </a:ext>
              </a:extLst>
            </p:cNvPr>
            <p:cNvSpPr/>
            <p:nvPr/>
          </p:nvSpPr>
          <p:spPr>
            <a:xfrm>
              <a:off x="4395569" y="890975"/>
              <a:ext cx="3554730" cy="440120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791359" y="2413337"/>
            <a:ext cx="3334215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600" dirty="0"/>
              <a:t>Is there a coordinating structure at national level that leads Social Protection </a:t>
            </a:r>
            <a:r>
              <a:rPr lang="en-ZA" sz="2600" dirty="0" smtClean="0"/>
              <a:t>program </a:t>
            </a:r>
            <a:r>
              <a:rPr lang="en-ZA" sz="2600" dirty="0"/>
              <a:t>planning and budgeting?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6830828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4D0B0820-E162-40D2-BC2F-21B381D889AA}"/>
              </a:ext>
            </a:extLst>
          </p:cNvPr>
          <p:cNvGrpSpPr/>
          <p:nvPr/>
        </p:nvGrpSpPr>
        <p:grpSpPr>
          <a:xfrm>
            <a:off x="8432389" y="1043375"/>
            <a:ext cx="3575996" cy="4452607"/>
            <a:chOff x="4395569" y="890975"/>
            <a:chExt cx="3575996" cy="4452607"/>
          </a:xfrm>
        </p:grpSpPr>
        <p:pic>
          <p:nvPicPr>
            <p:cNvPr id="30" name="Picture 29" descr="MIS POWERPOINT_3DAY content1.jpg">
              <a:extLst>
                <a:ext uri="{FF2B5EF4-FFF2-40B4-BE49-F238E27FC236}">
                  <a16:creationId xmlns:a16="http://schemas.microsoft.com/office/drawing/2014/main" xmlns="" id="{3D14D159-2578-4936-95FD-B8550ED8BEA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753" r="27763" b="24876"/>
            <a:stretch/>
          </p:blipFill>
          <p:spPr>
            <a:xfrm>
              <a:off x="4395569" y="4907499"/>
              <a:ext cx="3554730" cy="436083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xmlns="" id="{6BC56245-A660-48B8-9571-D87FE1045437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19001" y="1010283"/>
              <a:ext cx="674370" cy="757848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804397CE-FBC4-4A9C-AB98-959E647537C9}"/>
                </a:ext>
              </a:extLst>
            </p:cNvPr>
            <p:cNvSpPr txBox="1"/>
            <p:nvPr/>
          </p:nvSpPr>
          <p:spPr>
            <a:xfrm>
              <a:off x="4544603" y="1186107"/>
              <a:ext cx="2617470" cy="584775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latin typeface="Avenir Book"/>
                  <a:cs typeface="Avenir Book"/>
                </a:rPr>
                <a:t>INSTITUTIONAL &amp; PROGRAM LEVEL</a:t>
              </a:r>
              <a:endParaRPr lang="en-US" sz="1600" b="1" dirty="0">
                <a:solidFill>
                  <a:schemeClr val="bg1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26D0BD39-8523-4AD0-BB8C-7B663A1D4F36}"/>
                </a:ext>
              </a:extLst>
            </p:cNvPr>
            <p:cNvSpPr txBox="1"/>
            <p:nvPr/>
          </p:nvSpPr>
          <p:spPr>
            <a:xfrm>
              <a:off x="4416836" y="2478411"/>
              <a:ext cx="3554729" cy="20928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ZA" sz="2800" dirty="0"/>
                <a:t>Is there coordination of monitoring and evaluation of the social protection </a:t>
              </a:r>
              <a:r>
                <a:rPr lang="en-ZA" sz="2800" dirty="0" smtClean="0"/>
                <a:t>program(s</a:t>
              </a:r>
              <a:r>
                <a:rPr lang="en-ZA" sz="2800" dirty="0"/>
                <a:t>)?</a:t>
              </a:r>
              <a:endParaRPr lang="en-US" sz="2800" dirty="0"/>
            </a:p>
            <a:p>
              <a:endParaRPr lang="en-ZA" dirty="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xmlns="" id="{2BDFADED-6E44-4D04-88C5-DDB274E6B223}"/>
                </a:ext>
              </a:extLst>
            </p:cNvPr>
            <p:cNvSpPr/>
            <p:nvPr/>
          </p:nvSpPr>
          <p:spPr>
            <a:xfrm>
              <a:off x="4395569" y="890975"/>
              <a:ext cx="3554730" cy="440120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xmlns="" id="{858D516A-2A75-402C-8D71-28F54108B5BA}"/>
              </a:ext>
            </a:extLst>
          </p:cNvPr>
          <p:cNvGrpSpPr/>
          <p:nvPr/>
        </p:nvGrpSpPr>
        <p:grpSpPr>
          <a:xfrm>
            <a:off x="4547969" y="1043375"/>
            <a:ext cx="3576439" cy="4452607"/>
            <a:chOff x="4395569" y="890975"/>
            <a:chExt cx="3576439" cy="4452607"/>
          </a:xfrm>
        </p:grpSpPr>
        <p:pic>
          <p:nvPicPr>
            <p:cNvPr id="48" name="Picture 47" descr="MIS POWERPOINT_3DAY content1.jpg">
              <a:extLst>
                <a:ext uri="{FF2B5EF4-FFF2-40B4-BE49-F238E27FC236}">
                  <a16:creationId xmlns:a16="http://schemas.microsoft.com/office/drawing/2014/main" xmlns="" id="{1830D5FB-2D28-48FF-8FB9-96057BFC32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753" r="27763" b="24876"/>
            <a:stretch/>
          </p:blipFill>
          <p:spPr>
            <a:xfrm>
              <a:off x="4395569" y="4907499"/>
              <a:ext cx="3554730" cy="436083"/>
            </a:xfrm>
            <a:prstGeom prst="rect">
              <a:avLst/>
            </a:prstGeom>
          </p:spPr>
        </p:pic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xmlns="" id="{6D35142C-C982-459D-AA4E-EC769BE8148A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41911" y="1048383"/>
              <a:ext cx="674370" cy="757848"/>
            </a:xfrm>
            <a:prstGeom prst="rect">
              <a:avLst/>
            </a:prstGeom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xmlns="" id="{EDE8BD8C-4BE5-4536-B062-2428A85D6D55}"/>
                </a:ext>
              </a:extLst>
            </p:cNvPr>
            <p:cNvSpPr txBox="1"/>
            <p:nvPr/>
          </p:nvSpPr>
          <p:spPr>
            <a:xfrm>
              <a:off x="4502270" y="1183356"/>
              <a:ext cx="2694762" cy="584775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latin typeface="Avenir Book"/>
                  <a:cs typeface="Avenir Book"/>
                </a:rPr>
                <a:t>INSTITUTIONAL &amp; PROGRAM LEVEL</a:t>
              </a:r>
              <a:endParaRPr lang="en-US" sz="1600" b="1" dirty="0">
                <a:solidFill>
                  <a:schemeClr val="bg1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xmlns="" id="{32B95DA9-0589-4606-B8E2-DCE66FC11ADC}"/>
                </a:ext>
              </a:extLst>
            </p:cNvPr>
            <p:cNvSpPr txBox="1"/>
            <p:nvPr/>
          </p:nvSpPr>
          <p:spPr>
            <a:xfrm>
              <a:off x="4417279" y="2247580"/>
              <a:ext cx="3554729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ZA" sz="3200" dirty="0"/>
                <a:t>Is there coordination by donors for </a:t>
              </a:r>
              <a:r>
                <a:rPr lang="en-ZA" sz="3200" dirty="0" err="1" smtClean="0"/>
                <a:t>programm</a:t>
              </a:r>
              <a:r>
                <a:rPr lang="en-ZA" sz="3200" dirty="0" smtClean="0"/>
                <a:t> </a:t>
              </a:r>
              <a:r>
                <a:rPr lang="en-ZA" sz="3200" dirty="0"/>
                <a:t>of Social Protection?</a:t>
              </a:r>
              <a:endParaRPr lang="en-US" sz="3200" dirty="0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xmlns="" id="{577D8979-86C2-4D80-9366-B738E494F66A}"/>
                </a:ext>
              </a:extLst>
            </p:cNvPr>
            <p:cNvSpPr/>
            <p:nvPr/>
          </p:nvSpPr>
          <p:spPr>
            <a:xfrm>
              <a:off x="4395569" y="890975"/>
              <a:ext cx="3554730" cy="440120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39FBADD4-8387-40DE-8C48-1175DEB021E8}"/>
              </a:ext>
            </a:extLst>
          </p:cNvPr>
          <p:cNvGrpSpPr/>
          <p:nvPr/>
        </p:nvGrpSpPr>
        <p:grpSpPr>
          <a:xfrm>
            <a:off x="642282" y="1062186"/>
            <a:ext cx="3554730" cy="4452607"/>
            <a:chOff x="4395569" y="890975"/>
            <a:chExt cx="3554730" cy="4452607"/>
          </a:xfrm>
        </p:grpSpPr>
        <p:pic>
          <p:nvPicPr>
            <p:cNvPr id="55" name="Picture 54" descr="MIS POWERPOINT_3DAY content1.jpg">
              <a:extLst>
                <a:ext uri="{FF2B5EF4-FFF2-40B4-BE49-F238E27FC236}">
                  <a16:creationId xmlns:a16="http://schemas.microsoft.com/office/drawing/2014/main" xmlns="" id="{4ACE70E2-57B3-49B3-9C08-3186347850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753" r="27763" b="24876"/>
            <a:stretch/>
          </p:blipFill>
          <p:spPr>
            <a:xfrm>
              <a:off x="4395569" y="4907499"/>
              <a:ext cx="3554730" cy="436083"/>
            </a:xfrm>
            <a:prstGeom prst="rect">
              <a:avLst/>
            </a:prstGeom>
          </p:spPr>
        </p:pic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xmlns="" id="{24645449-C234-4E4F-92A4-C3E0A9254891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53527" y="991472"/>
              <a:ext cx="674370" cy="757848"/>
            </a:xfrm>
            <a:prstGeom prst="rect">
              <a:avLst/>
            </a:prstGeom>
          </p:spPr>
        </p:pic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xmlns="" id="{2BEDA267-516C-4274-A5C8-2009E72A0834}"/>
                </a:ext>
              </a:extLst>
            </p:cNvPr>
            <p:cNvSpPr txBox="1"/>
            <p:nvPr/>
          </p:nvSpPr>
          <p:spPr>
            <a:xfrm>
              <a:off x="4515584" y="1164545"/>
              <a:ext cx="2681448" cy="584775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latin typeface="Avenir Book"/>
                  <a:cs typeface="Avenir Book"/>
                </a:rPr>
                <a:t>INSTITUTIONAL &amp; PROGRAM LEVEL</a:t>
              </a:r>
              <a:endParaRPr lang="en-US" sz="1600" b="1" dirty="0">
                <a:solidFill>
                  <a:schemeClr val="bg1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xmlns="" id="{512D54E5-DF00-4B86-BAAD-50931EDF28F6}"/>
                </a:ext>
              </a:extLst>
            </p:cNvPr>
            <p:cNvSpPr/>
            <p:nvPr/>
          </p:nvSpPr>
          <p:spPr>
            <a:xfrm>
              <a:off x="4395569" y="890975"/>
              <a:ext cx="3554730" cy="440120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791359" y="2413337"/>
            <a:ext cx="333421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400" dirty="0"/>
              <a:t>Has a coordination budget been put in place for meetings of the national </a:t>
            </a:r>
            <a:r>
              <a:rPr lang="en-ZA" sz="2400" dirty="0" smtClean="0"/>
              <a:t>program </a:t>
            </a:r>
            <a:r>
              <a:rPr lang="en-ZA" sz="2400" dirty="0"/>
              <a:t>coordinating structure (Venue, transport </a:t>
            </a:r>
            <a:r>
              <a:rPr lang="en-ZA" sz="2400" dirty="0" err="1"/>
              <a:t>etc</a:t>
            </a:r>
            <a:r>
              <a:rPr lang="en-ZA" sz="2400" dirty="0"/>
              <a:t>)?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16625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4D0B0820-E162-40D2-BC2F-21B381D889AA}"/>
              </a:ext>
            </a:extLst>
          </p:cNvPr>
          <p:cNvGrpSpPr/>
          <p:nvPr/>
        </p:nvGrpSpPr>
        <p:grpSpPr>
          <a:xfrm>
            <a:off x="8432389" y="1043375"/>
            <a:ext cx="3575996" cy="4452607"/>
            <a:chOff x="4395569" y="890975"/>
            <a:chExt cx="3575996" cy="4452607"/>
          </a:xfrm>
        </p:grpSpPr>
        <p:pic>
          <p:nvPicPr>
            <p:cNvPr id="30" name="Picture 29" descr="MIS POWERPOINT_3DAY content1.jpg">
              <a:extLst>
                <a:ext uri="{FF2B5EF4-FFF2-40B4-BE49-F238E27FC236}">
                  <a16:creationId xmlns:a16="http://schemas.microsoft.com/office/drawing/2014/main" xmlns="" id="{3D14D159-2578-4936-95FD-B8550ED8BEA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753" r="27763" b="24876"/>
            <a:stretch/>
          </p:blipFill>
          <p:spPr>
            <a:xfrm>
              <a:off x="4395569" y="4907499"/>
              <a:ext cx="3554730" cy="436083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xmlns="" id="{6BC56245-A660-48B8-9571-D87FE1045437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04491" y="1010283"/>
              <a:ext cx="674370" cy="757848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804397CE-FBC4-4A9C-AB98-959E647537C9}"/>
                </a:ext>
              </a:extLst>
            </p:cNvPr>
            <p:cNvSpPr txBox="1"/>
            <p:nvPr/>
          </p:nvSpPr>
          <p:spPr>
            <a:xfrm>
              <a:off x="4515584" y="1188091"/>
              <a:ext cx="2617470" cy="584775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latin typeface="Avenir Book"/>
                  <a:cs typeface="Avenir Book"/>
                </a:rPr>
                <a:t>INSTITUTIONAL &amp; PROGRAM LEVEL</a:t>
              </a:r>
              <a:endParaRPr lang="en-US" sz="1600" b="1" dirty="0">
                <a:solidFill>
                  <a:schemeClr val="bg1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26D0BD39-8523-4AD0-BB8C-7B663A1D4F36}"/>
                </a:ext>
              </a:extLst>
            </p:cNvPr>
            <p:cNvSpPr txBox="1"/>
            <p:nvPr/>
          </p:nvSpPr>
          <p:spPr>
            <a:xfrm>
              <a:off x="4416836" y="2260937"/>
              <a:ext cx="3554729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ZA" sz="2800" dirty="0"/>
                <a:t>Is there a coordinating structure at Provincial level that supervises Social Protection </a:t>
              </a:r>
              <a:r>
                <a:rPr lang="en-ZA" sz="2800" dirty="0" smtClean="0"/>
                <a:t>Programs </a:t>
              </a:r>
              <a:r>
                <a:rPr lang="en-ZA" sz="2800" dirty="0"/>
                <a:t>at district level</a:t>
              </a:r>
              <a:r>
                <a:rPr lang="en-ZA" sz="2800" dirty="0" smtClean="0"/>
                <a:t>?</a:t>
              </a:r>
              <a:endParaRPr lang="en-US" sz="2800" dirty="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xmlns="" id="{2BDFADED-6E44-4D04-88C5-DDB274E6B223}"/>
                </a:ext>
              </a:extLst>
            </p:cNvPr>
            <p:cNvSpPr/>
            <p:nvPr/>
          </p:nvSpPr>
          <p:spPr>
            <a:xfrm>
              <a:off x="4395569" y="890975"/>
              <a:ext cx="3554730" cy="440120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xmlns="" id="{858D516A-2A75-402C-8D71-28F54108B5BA}"/>
              </a:ext>
            </a:extLst>
          </p:cNvPr>
          <p:cNvGrpSpPr/>
          <p:nvPr/>
        </p:nvGrpSpPr>
        <p:grpSpPr>
          <a:xfrm>
            <a:off x="4547969" y="1043375"/>
            <a:ext cx="3562189" cy="4452607"/>
            <a:chOff x="4395569" y="890975"/>
            <a:chExt cx="3562189" cy="4452607"/>
          </a:xfrm>
        </p:grpSpPr>
        <p:pic>
          <p:nvPicPr>
            <p:cNvPr id="48" name="Picture 47" descr="MIS POWERPOINT_3DAY content1.jpg">
              <a:extLst>
                <a:ext uri="{FF2B5EF4-FFF2-40B4-BE49-F238E27FC236}">
                  <a16:creationId xmlns:a16="http://schemas.microsoft.com/office/drawing/2014/main" xmlns="" id="{1830D5FB-2D28-48FF-8FB9-96057BFC32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753" r="27763" b="24876"/>
            <a:stretch/>
          </p:blipFill>
          <p:spPr>
            <a:xfrm>
              <a:off x="4395569" y="4907499"/>
              <a:ext cx="3554730" cy="436083"/>
            </a:xfrm>
            <a:prstGeom prst="rect">
              <a:avLst/>
            </a:prstGeom>
          </p:spPr>
        </p:pic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xmlns="" id="{6D35142C-C982-459D-AA4E-EC769BE8148A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07577" y="1010283"/>
              <a:ext cx="674370" cy="757848"/>
            </a:xfrm>
            <a:prstGeom prst="rect">
              <a:avLst/>
            </a:prstGeom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xmlns="" id="{EDE8BD8C-4BE5-4536-B062-2428A85D6D55}"/>
                </a:ext>
              </a:extLst>
            </p:cNvPr>
            <p:cNvSpPr txBox="1"/>
            <p:nvPr/>
          </p:nvSpPr>
          <p:spPr>
            <a:xfrm>
              <a:off x="4502270" y="1183356"/>
              <a:ext cx="2694762" cy="584775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latin typeface="Avenir Book"/>
                  <a:cs typeface="Avenir Book"/>
                </a:rPr>
                <a:t>INSTITUTIONAL &amp; PROGRAM LEVEL</a:t>
              </a:r>
              <a:endParaRPr lang="en-US" sz="1600" b="1" dirty="0">
                <a:solidFill>
                  <a:schemeClr val="bg1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xmlns="" id="{32B95DA9-0589-4606-B8E2-DCE66FC11ADC}"/>
                </a:ext>
              </a:extLst>
            </p:cNvPr>
            <p:cNvSpPr txBox="1"/>
            <p:nvPr/>
          </p:nvSpPr>
          <p:spPr>
            <a:xfrm>
              <a:off x="4403029" y="2260937"/>
              <a:ext cx="3554729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ZA" sz="2800" dirty="0"/>
                <a:t>Are the needs of the beneficiaries at provincial level included in the Social Protection </a:t>
              </a:r>
              <a:r>
                <a:rPr lang="en-ZA" sz="2800" dirty="0" smtClean="0"/>
                <a:t>program </a:t>
              </a:r>
              <a:r>
                <a:rPr lang="en-ZA" sz="2800" dirty="0"/>
                <a:t>plan and budget?</a:t>
              </a:r>
              <a:endParaRPr lang="en-US" sz="2800" dirty="0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xmlns="" id="{577D8979-86C2-4D80-9366-B738E494F66A}"/>
                </a:ext>
              </a:extLst>
            </p:cNvPr>
            <p:cNvSpPr/>
            <p:nvPr/>
          </p:nvSpPr>
          <p:spPr>
            <a:xfrm>
              <a:off x="4395569" y="890975"/>
              <a:ext cx="3554730" cy="440120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39FBADD4-8387-40DE-8C48-1175DEB021E8}"/>
              </a:ext>
            </a:extLst>
          </p:cNvPr>
          <p:cNvGrpSpPr/>
          <p:nvPr/>
        </p:nvGrpSpPr>
        <p:grpSpPr>
          <a:xfrm>
            <a:off x="642282" y="1062186"/>
            <a:ext cx="3554730" cy="4452607"/>
            <a:chOff x="4395569" y="890975"/>
            <a:chExt cx="3554730" cy="4452607"/>
          </a:xfrm>
        </p:grpSpPr>
        <p:pic>
          <p:nvPicPr>
            <p:cNvPr id="55" name="Picture 54" descr="MIS POWERPOINT_3DAY content1.jpg">
              <a:extLst>
                <a:ext uri="{FF2B5EF4-FFF2-40B4-BE49-F238E27FC236}">
                  <a16:creationId xmlns:a16="http://schemas.microsoft.com/office/drawing/2014/main" xmlns="" id="{4ACE70E2-57B3-49B3-9C08-3186347850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753" r="27763" b="24876"/>
            <a:stretch/>
          </p:blipFill>
          <p:spPr>
            <a:xfrm>
              <a:off x="4395569" y="4907499"/>
              <a:ext cx="3554730" cy="436083"/>
            </a:xfrm>
            <a:prstGeom prst="rect">
              <a:avLst/>
            </a:prstGeom>
          </p:spPr>
        </p:pic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xmlns="" id="{24645449-C234-4E4F-92A4-C3E0A9254891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10804" y="991472"/>
              <a:ext cx="674370" cy="757848"/>
            </a:xfrm>
            <a:prstGeom prst="rect">
              <a:avLst/>
            </a:prstGeom>
          </p:spPr>
        </p:pic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xmlns="" id="{2BEDA267-516C-4274-A5C8-2009E72A0834}"/>
                </a:ext>
              </a:extLst>
            </p:cNvPr>
            <p:cNvSpPr txBox="1"/>
            <p:nvPr/>
          </p:nvSpPr>
          <p:spPr>
            <a:xfrm>
              <a:off x="4515584" y="1164545"/>
              <a:ext cx="2681448" cy="584775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latin typeface="Avenir Book"/>
                  <a:cs typeface="Avenir Book"/>
                </a:rPr>
                <a:t>INSTITUTIONAL &amp; PROGRAM LEVEL</a:t>
              </a:r>
              <a:endParaRPr lang="en-US" sz="1600" b="1" dirty="0">
                <a:solidFill>
                  <a:schemeClr val="bg1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xmlns="" id="{512D54E5-DF00-4B86-BAAD-50931EDF28F6}"/>
                </a:ext>
              </a:extLst>
            </p:cNvPr>
            <p:cNvSpPr/>
            <p:nvPr/>
          </p:nvSpPr>
          <p:spPr>
            <a:xfrm>
              <a:off x="4395569" y="890975"/>
              <a:ext cx="3554730" cy="440120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791359" y="2413337"/>
            <a:ext cx="333421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800" dirty="0"/>
              <a:t>Is there a guideline or operational manual to guide the cooperation between the partners working on SP </a:t>
            </a:r>
            <a:r>
              <a:rPr lang="en-ZA" sz="2800" dirty="0" smtClean="0"/>
              <a:t>programs?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660652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4D0B0820-E162-40D2-BC2F-21B381D889AA}"/>
              </a:ext>
            </a:extLst>
          </p:cNvPr>
          <p:cNvGrpSpPr/>
          <p:nvPr/>
        </p:nvGrpSpPr>
        <p:grpSpPr>
          <a:xfrm>
            <a:off x="8409930" y="1043375"/>
            <a:ext cx="3577189" cy="4452607"/>
            <a:chOff x="4373110" y="890975"/>
            <a:chExt cx="3577189" cy="4452607"/>
          </a:xfrm>
        </p:grpSpPr>
        <p:pic>
          <p:nvPicPr>
            <p:cNvPr id="30" name="Picture 29" descr="MIS POWERPOINT_3DAY content1.jpg">
              <a:extLst>
                <a:ext uri="{FF2B5EF4-FFF2-40B4-BE49-F238E27FC236}">
                  <a16:creationId xmlns:a16="http://schemas.microsoft.com/office/drawing/2014/main" xmlns="" id="{3D14D159-2578-4936-95FD-B8550ED8BEA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753" r="27763" b="24876"/>
            <a:stretch/>
          </p:blipFill>
          <p:spPr>
            <a:xfrm>
              <a:off x="4395569" y="4907499"/>
              <a:ext cx="3554730" cy="436083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xmlns="" id="{6BC56245-A660-48B8-9571-D87FE1045437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04491" y="1034174"/>
              <a:ext cx="674370" cy="757848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804397CE-FBC4-4A9C-AB98-959E647537C9}"/>
                </a:ext>
              </a:extLst>
            </p:cNvPr>
            <p:cNvSpPr txBox="1"/>
            <p:nvPr/>
          </p:nvSpPr>
          <p:spPr>
            <a:xfrm>
              <a:off x="4515584" y="1188091"/>
              <a:ext cx="2617470" cy="584775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latin typeface="Avenir Book"/>
                  <a:cs typeface="Avenir Book"/>
                </a:rPr>
                <a:t>INSTITUTIONAL &amp; PROGRAM LEVEL</a:t>
              </a:r>
              <a:endParaRPr lang="en-US" sz="1600" b="1" dirty="0">
                <a:solidFill>
                  <a:schemeClr val="bg1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26D0BD39-8523-4AD0-BB8C-7B663A1D4F36}"/>
                </a:ext>
              </a:extLst>
            </p:cNvPr>
            <p:cNvSpPr txBox="1"/>
            <p:nvPr/>
          </p:nvSpPr>
          <p:spPr>
            <a:xfrm>
              <a:off x="4373110" y="2110940"/>
              <a:ext cx="3554729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ZA" sz="3000" dirty="0"/>
                <a:t>Is there a clear line of accountability of the provincial coordinating structure to national level?</a:t>
              </a:r>
              <a:endParaRPr lang="en-US" sz="3000" dirty="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xmlns="" id="{2BDFADED-6E44-4D04-88C5-DDB274E6B223}"/>
                </a:ext>
              </a:extLst>
            </p:cNvPr>
            <p:cNvSpPr/>
            <p:nvPr/>
          </p:nvSpPr>
          <p:spPr>
            <a:xfrm>
              <a:off x="4395569" y="890975"/>
              <a:ext cx="3554730" cy="440120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xmlns="" id="{858D516A-2A75-402C-8D71-28F54108B5BA}"/>
              </a:ext>
            </a:extLst>
          </p:cNvPr>
          <p:cNvGrpSpPr/>
          <p:nvPr/>
        </p:nvGrpSpPr>
        <p:grpSpPr>
          <a:xfrm>
            <a:off x="4533103" y="1043375"/>
            <a:ext cx="3569596" cy="4452607"/>
            <a:chOff x="4380703" y="890975"/>
            <a:chExt cx="3569596" cy="4452607"/>
          </a:xfrm>
        </p:grpSpPr>
        <p:pic>
          <p:nvPicPr>
            <p:cNvPr id="48" name="Picture 47" descr="MIS POWERPOINT_3DAY content1.jpg">
              <a:extLst>
                <a:ext uri="{FF2B5EF4-FFF2-40B4-BE49-F238E27FC236}">
                  <a16:creationId xmlns:a16="http://schemas.microsoft.com/office/drawing/2014/main" xmlns="" id="{1830D5FB-2D28-48FF-8FB9-96057BFC32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753" r="27763" b="24876"/>
            <a:stretch/>
          </p:blipFill>
          <p:spPr>
            <a:xfrm>
              <a:off x="4395569" y="4907499"/>
              <a:ext cx="3554730" cy="436083"/>
            </a:xfrm>
            <a:prstGeom prst="rect">
              <a:avLst/>
            </a:prstGeom>
          </p:spPr>
        </p:pic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xmlns="" id="{6D35142C-C982-459D-AA4E-EC769BE8148A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19491" y="1026174"/>
              <a:ext cx="674370" cy="757848"/>
            </a:xfrm>
            <a:prstGeom prst="rect">
              <a:avLst/>
            </a:prstGeom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xmlns="" id="{EDE8BD8C-4BE5-4536-B062-2428A85D6D55}"/>
                </a:ext>
              </a:extLst>
            </p:cNvPr>
            <p:cNvSpPr txBox="1"/>
            <p:nvPr/>
          </p:nvSpPr>
          <p:spPr>
            <a:xfrm>
              <a:off x="4502270" y="1183356"/>
              <a:ext cx="2694762" cy="584775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latin typeface="Avenir Book"/>
                  <a:cs typeface="Avenir Book"/>
                </a:rPr>
                <a:t>INSTITUTIONAL &amp; PROGRAM LEVEL</a:t>
              </a:r>
              <a:endParaRPr lang="en-US" sz="1600" b="1" dirty="0">
                <a:solidFill>
                  <a:schemeClr val="bg1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xmlns="" id="{32B95DA9-0589-4606-B8E2-DCE66FC11ADC}"/>
                </a:ext>
              </a:extLst>
            </p:cNvPr>
            <p:cNvSpPr txBox="1"/>
            <p:nvPr/>
          </p:nvSpPr>
          <p:spPr>
            <a:xfrm>
              <a:off x="4380703" y="2229843"/>
              <a:ext cx="3554729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ZA" sz="2400" dirty="0"/>
                <a:t>Are there </a:t>
              </a:r>
              <a:r>
                <a:rPr lang="en-ZA" sz="2400" dirty="0" err="1"/>
                <a:t>ToRs</a:t>
              </a:r>
              <a:r>
                <a:rPr lang="en-ZA" sz="2400" dirty="0"/>
                <a:t> or MoUs for all the members of the provincial coordinating structure which includes clearly defined roles and responsibilities of all agencies?</a:t>
              </a:r>
              <a:endParaRPr lang="en-US" sz="2400" dirty="0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xmlns="" id="{577D8979-86C2-4D80-9366-B738E494F66A}"/>
                </a:ext>
              </a:extLst>
            </p:cNvPr>
            <p:cNvSpPr/>
            <p:nvPr/>
          </p:nvSpPr>
          <p:spPr>
            <a:xfrm>
              <a:off x="4395569" y="890975"/>
              <a:ext cx="3554730" cy="440120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39FBADD4-8387-40DE-8C48-1175DEB021E8}"/>
              </a:ext>
            </a:extLst>
          </p:cNvPr>
          <p:cNvGrpSpPr/>
          <p:nvPr/>
        </p:nvGrpSpPr>
        <p:grpSpPr>
          <a:xfrm>
            <a:off x="642282" y="1062186"/>
            <a:ext cx="3554730" cy="4452607"/>
            <a:chOff x="4395569" y="890975"/>
            <a:chExt cx="3554730" cy="4452607"/>
          </a:xfrm>
        </p:grpSpPr>
        <p:pic>
          <p:nvPicPr>
            <p:cNvPr id="55" name="Picture 54" descr="MIS POWERPOINT_3DAY content1.jpg">
              <a:extLst>
                <a:ext uri="{FF2B5EF4-FFF2-40B4-BE49-F238E27FC236}">
                  <a16:creationId xmlns:a16="http://schemas.microsoft.com/office/drawing/2014/main" xmlns="" id="{4ACE70E2-57B3-49B3-9C08-3186347850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753" r="27763" b="24876"/>
            <a:stretch/>
          </p:blipFill>
          <p:spPr>
            <a:xfrm>
              <a:off x="4395569" y="4907499"/>
              <a:ext cx="3554730" cy="436083"/>
            </a:xfrm>
            <a:prstGeom prst="rect">
              <a:avLst/>
            </a:prstGeom>
          </p:spPr>
        </p:pic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xmlns="" id="{24645449-C234-4E4F-92A4-C3E0A9254891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19491" y="991472"/>
              <a:ext cx="674370" cy="757848"/>
            </a:xfrm>
            <a:prstGeom prst="rect">
              <a:avLst/>
            </a:prstGeom>
          </p:spPr>
        </p:pic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xmlns="" id="{2BEDA267-516C-4274-A5C8-2009E72A0834}"/>
                </a:ext>
              </a:extLst>
            </p:cNvPr>
            <p:cNvSpPr txBox="1"/>
            <p:nvPr/>
          </p:nvSpPr>
          <p:spPr>
            <a:xfrm>
              <a:off x="4515584" y="1164545"/>
              <a:ext cx="2681448" cy="584775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latin typeface="Avenir Book"/>
                  <a:cs typeface="Avenir Book"/>
                </a:rPr>
                <a:t>INSTITUTIONAL &amp; PROGRAM LEVEL</a:t>
              </a:r>
              <a:endParaRPr lang="en-US" sz="1600" b="1" dirty="0">
                <a:solidFill>
                  <a:schemeClr val="bg1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xmlns="" id="{512D54E5-DF00-4B86-BAAD-50931EDF28F6}"/>
                </a:ext>
              </a:extLst>
            </p:cNvPr>
            <p:cNvSpPr/>
            <p:nvPr/>
          </p:nvSpPr>
          <p:spPr>
            <a:xfrm>
              <a:off x="4395569" y="890975"/>
              <a:ext cx="3554730" cy="440120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791359" y="2413337"/>
            <a:ext cx="333421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400" dirty="0"/>
              <a:t>Is the provincial coordinating structure representative of all relevant ministries, civil society, traditional leaders, Labour and business?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547510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4D0B0820-E162-40D2-BC2F-21B381D889AA}"/>
              </a:ext>
            </a:extLst>
          </p:cNvPr>
          <p:cNvGrpSpPr/>
          <p:nvPr/>
        </p:nvGrpSpPr>
        <p:grpSpPr>
          <a:xfrm>
            <a:off x="8418550" y="1043375"/>
            <a:ext cx="3568569" cy="4452607"/>
            <a:chOff x="4381730" y="890975"/>
            <a:chExt cx="3568569" cy="4452607"/>
          </a:xfrm>
        </p:grpSpPr>
        <p:pic>
          <p:nvPicPr>
            <p:cNvPr id="30" name="Picture 29" descr="MIS POWERPOINT_3DAY content1.jpg">
              <a:extLst>
                <a:ext uri="{FF2B5EF4-FFF2-40B4-BE49-F238E27FC236}">
                  <a16:creationId xmlns:a16="http://schemas.microsoft.com/office/drawing/2014/main" xmlns="" id="{3D14D159-2578-4936-95FD-B8550ED8BEA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753" r="27763" b="24876"/>
            <a:stretch/>
          </p:blipFill>
          <p:spPr>
            <a:xfrm>
              <a:off x="4395569" y="4907499"/>
              <a:ext cx="3554730" cy="436083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xmlns="" id="{6BC56245-A660-48B8-9571-D87FE1045437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04491" y="1070105"/>
              <a:ext cx="674370" cy="757848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804397CE-FBC4-4A9C-AB98-959E647537C9}"/>
                </a:ext>
              </a:extLst>
            </p:cNvPr>
            <p:cNvSpPr txBox="1"/>
            <p:nvPr/>
          </p:nvSpPr>
          <p:spPr>
            <a:xfrm>
              <a:off x="4515584" y="1188091"/>
              <a:ext cx="2617470" cy="584775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latin typeface="Avenir Book"/>
                  <a:cs typeface="Avenir Book"/>
                </a:rPr>
                <a:t>INSTITUTIONAL &amp; PROGRAM LEVEL</a:t>
              </a:r>
              <a:endParaRPr lang="en-US" sz="1600" b="1" dirty="0">
                <a:solidFill>
                  <a:schemeClr val="bg1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26D0BD39-8523-4AD0-BB8C-7B663A1D4F36}"/>
                </a:ext>
              </a:extLst>
            </p:cNvPr>
            <p:cNvSpPr txBox="1"/>
            <p:nvPr/>
          </p:nvSpPr>
          <p:spPr>
            <a:xfrm>
              <a:off x="4381730" y="2197252"/>
              <a:ext cx="3554729" cy="26776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ZA" sz="2800" dirty="0"/>
                <a:t>Are the needs of the beneficiaries at district level included in the Social Protection programme plan and budget?</a:t>
              </a:r>
              <a:endParaRPr lang="en-ZA" sz="2800" dirty="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xmlns="" id="{2BDFADED-6E44-4D04-88C5-DDB274E6B223}"/>
                </a:ext>
              </a:extLst>
            </p:cNvPr>
            <p:cNvSpPr/>
            <p:nvPr/>
          </p:nvSpPr>
          <p:spPr>
            <a:xfrm>
              <a:off x="4395569" y="890975"/>
              <a:ext cx="3554730" cy="440120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xmlns="" id="{858D516A-2A75-402C-8D71-28F54108B5BA}"/>
              </a:ext>
            </a:extLst>
          </p:cNvPr>
          <p:cNvGrpSpPr/>
          <p:nvPr/>
        </p:nvGrpSpPr>
        <p:grpSpPr>
          <a:xfrm>
            <a:off x="4547969" y="1043375"/>
            <a:ext cx="3562189" cy="4452607"/>
            <a:chOff x="4395569" y="890975"/>
            <a:chExt cx="3562189" cy="4452607"/>
          </a:xfrm>
        </p:grpSpPr>
        <p:pic>
          <p:nvPicPr>
            <p:cNvPr id="48" name="Picture 47" descr="MIS POWERPOINT_3DAY content1.jpg">
              <a:extLst>
                <a:ext uri="{FF2B5EF4-FFF2-40B4-BE49-F238E27FC236}">
                  <a16:creationId xmlns:a16="http://schemas.microsoft.com/office/drawing/2014/main" xmlns="" id="{1830D5FB-2D28-48FF-8FB9-96057BFC32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753" r="27763" b="24876"/>
            <a:stretch/>
          </p:blipFill>
          <p:spPr>
            <a:xfrm>
              <a:off x="4395569" y="4907499"/>
              <a:ext cx="3554730" cy="436083"/>
            </a:xfrm>
            <a:prstGeom prst="rect">
              <a:avLst/>
            </a:prstGeom>
          </p:spPr>
        </p:pic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xmlns="" id="{6D35142C-C982-459D-AA4E-EC769BE8148A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43643" y="1052386"/>
              <a:ext cx="674370" cy="757848"/>
            </a:xfrm>
            <a:prstGeom prst="rect">
              <a:avLst/>
            </a:prstGeom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xmlns="" id="{EDE8BD8C-4BE5-4536-B062-2428A85D6D55}"/>
                </a:ext>
              </a:extLst>
            </p:cNvPr>
            <p:cNvSpPr txBox="1"/>
            <p:nvPr/>
          </p:nvSpPr>
          <p:spPr>
            <a:xfrm>
              <a:off x="4502270" y="1183356"/>
              <a:ext cx="2694762" cy="584775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latin typeface="Avenir Book"/>
                  <a:cs typeface="Avenir Book"/>
                </a:rPr>
                <a:t>INSTITUTIONAL &amp; PROGRAM LEVEL</a:t>
              </a:r>
              <a:endParaRPr lang="en-US" sz="1600" b="1" dirty="0">
                <a:solidFill>
                  <a:schemeClr val="bg1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xmlns="" id="{32B95DA9-0589-4606-B8E2-DCE66FC11ADC}"/>
                </a:ext>
              </a:extLst>
            </p:cNvPr>
            <p:cNvSpPr txBox="1"/>
            <p:nvPr/>
          </p:nvSpPr>
          <p:spPr>
            <a:xfrm>
              <a:off x="4403029" y="2197252"/>
              <a:ext cx="3554729" cy="2492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ZA" sz="2600" dirty="0"/>
                <a:t>Has a coordination budget been put in place at provincial level to support the provincial coordinating structure (Venue, transport </a:t>
              </a:r>
              <a:r>
                <a:rPr lang="en-ZA" sz="2600" dirty="0" err="1"/>
                <a:t>etc</a:t>
              </a:r>
              <a:r>
                <a:rPr lang="en-ZA" sz="2600" dirty="0"/>
                <a:t>)?</a:t>
              </a:r>
              <a:endParaRPr lang="en-US" sz="2600" dirty="0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xmlns="" id="{577D8979-86C2-4D80-9366-B738E494F66A}"/>
                </a:ext>
              </a:extLst>
            </p:cNvPr>
            <p:cNvSpPr/>
            <p:nvPr/>
          </p:nvSpPr>
          <p:spPr>
            <a:xfrm>
              <a:off x="4395569" y="890975"/>
              <a:ext cx="3554730" cy="440120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xmlns="" id="{39FBADD4-8387-40DE-8C48-1175DEB021E8}"/>
              </a:ext>
            </a:extLst>
          </p:cNvPr>
          <p:cNvGrpSpPr/>
          <p:nvPr/>
        </p:nvGrpSpPr>
        <p:grpSpPr>
          <a:xfrm>
            <a:off x="642282" y="1062186"/>
            <a:ext cx="3554730" cy="4452607"/>
            <a:chOff x="4395569" y="890975"/>
            <a:chExt cx="3554730" cy="4452607"/>
          </a:xfrm>
        </p:grpSpPr>
        <p:pic>
          <p:nvPicPr>
            <p:cNvPr id="55" name="Picture 54" descr="MIS POWERPOINT_3DAY content1.jpg">
              <a:extLst>
                <a:ext uri="{FF2B5EF4-FFF2-40B4-BE49-F238E27FC236}">
                  <a16:creationId xmlns:a16="http://schemas.microsoft.com/office/drawing/2014/main" xmlns="" id="{4ACE70E2-57B3-49B3-9C08-3186347850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753" r="27763" b="24876"/>
            <a:stretch/>
          </p:blipFill>
          <p:spPr>
            <a:xfrm>
              <a:off x="4395569" y="4907499"/>
              <a:ext cx="3554730" cy="436083"/>
            </a:xfrm>
            <a:prstGeom prst="rect">
              <a:avLst/>
            </a:prstGeom>
          </p:spPr>
        </p:pic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xmlns="" id="{24645449-C234-4E4F-92A4-C3E0A9254891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6480" y="1015968"/>
              <a:ext cx="674370" cy="757848"/>
            </a:xfrm>
            <a:prstGeom prst="rect">
              <a:avLst/>
            </a:prstGeom>
          </p:spPr>
        </p:pic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xmlns="" id="{2BEDA267-516C-4274-A5C8-2009E72A0834}"/>
                </a:ext>
              </a:extLst>
            </p:cNvPr>
            <p:cNvSpPr txBox="1"/>
            <p:nvPr/>
          </p:nvSpPr>
          <p:spPr>
            <a:xfrm>
              <a:off x="4515584" y="1164545"/>
              <a:ext cx="2681448" cy="584775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  <a:latin typeface="Avenir Book"/>
                  <a:cs typeface="Avenir Book"/>
                </a:rPr>
                <a:t>INSTITUTIONAL &amp; PROGRAM LEVEL</a:t>
              </a:r>
              <a:endParaRPr lang="en-US" sz="1600" b="1" dirty="0">
                <a:solidFill>
                  <a:schemeClr val="bg1"/>
                </a:solidFill>
                <a:latin typeface="Avenir Book"/>
                <a:cs typeface="Avenir Book"/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xmlns="" id="{512D54E5-DF00-4B86-BAAD-50931EDF28F6}"/>
                </a:ext>
              </a:extLst>
            </p:cNvPr>
            <p:cNvSpPr/>
            <p:nvPr/>
          </p:nvSpPr>
          <p:spPr>
            <a:xfrm>
              <a:off x="4395569" y="890975"/>
              <a:ext cx="3554730" cy="4401205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736792" y="2349652"/>
            <a:ext cx="333421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ZA" sz="2400" dirty="0"/>
              <a:t>Does the provincial coordinating structure meet regularly? (Is there a yearly meeting plan?)  And do all members attend the meetings regularly?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296876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1126</Words>
  <Application>Microsoft Office PowerPoint</Application>
  <PresentationFormat>Widescreen</PresentationFormat>
  <Paragraphs>100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Avenir Book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Kate Blaine</dc:creator>
  <cp:lastModifiedBy>Danielle</cp:lastModifiedBy>
  <cp:revision>19</cp:revision>
  <cp:lastPrinted>2018-03-23T13:34:04Z</cp:lastPrinted>
  <dcterms:created xsi:type="dcterms:W3CDTF">2018-03-23T09:51:50Z</dcterms:created>
  <dcterms:modified xsi:type="dcterms:W3CDTF">2018-03-23T13:39:55Z</dcterms:modified>
</cp:coreProperties>
</file>